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909" r:id="rId3"/>
    <p:sldId id="1044" r:id="rId4"/>
    <p:sldId id="1209" r:id="rId5"/>
    <p:sldId id="1169" r:id="rId6"/>
    <p:sldId id="983" r:id="rId7"/>
    <p:sldId id="982" r:id="rId8"/>
    <p:sldId id="985" r:id="rId9"/>
    <p:sldId id="986" r:id="rId10"/>
    <p:sldId id="109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416" y="2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7F8F1-4D13-4602-871C-F26782F766FE}" type="datetimeFigureOut">
              <a:rPr lang="fr-FR" smtClean="0"/>
              <a:t>20/11/2020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C52F9-D3BB-4414-B335-8BD91A3B7BAC}" type="slidenum">
              <a:rPr lang="fr-FR" smtClean="0"/>
              <a:t>‹N°›</a:t>
            </a:fld>
            <a:endParaRPr lang="fr-FR"/>
          </a:p>
        </p:txBody>
      </p:sp>
    </p:spTree>
    <p:extLst>
      <p:ext uri="{BB962C8B-B14F-4D97-AF65-F5344CB8AC3E}">
        <p14:creationId xmlns:p14="http://schemas.microsoft.com/office/powerpoint/2010/main" val="4586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z="2400" dirty="0">
                <a:solidFill>
                  <a:srgbClr val="FFFFFF"/>
                </a:solidFill>
                <a:effectLst>
                  <a:outerShdw blurRad="38100" dist="38100" dir="2700000" algn="tl">
                    <a:srgbClr val="000000">
                      <a:alpha val="43137"/>
                    </a:srgbClr>
                  </a:outerShdw>
                </a:effectLst>
                <a:latin typeface="Arial"/>
                <a:cs typeface="Arial"/>
              </a:rPr>
              <a:t>Elle s’enracine  dans une approche des processus psychologiques centrée sur la psychologie évolutionniste et les neurosciences</a:t>
            </a:r>
          </a:p>
        </p:txBody>
      </p:sp>
    </p:spTree>
    <p:extLst>
      <p:ext uri="{BB962C8B-B14F-4D97-AF65-F5344CB8AC3E}">
        <p14:creationId xmlns:p14="http://schemas.microsoft.com/office/powerpoint/2010/main" val="53043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Font typeface="+mj-lt"/>
              <a:buAutoNum type="arabicPeriod"/>
            </a:pPr>
            <a:r>
              <a:rPr lang="fr-FR" dirty="0"/>
              <a:t>In</a:t>
            </a:r>
            <a:r>
              <a:rPr lang="fr-FR" baseline="0" dirty="0"/>
              <a:t> </a:t>
            </a:r>
            <a:r>
              <a:rPr lang="fr-FR" baseline="0" dirty="0" err="1"/>
              <a:t>February</a:t>
            </a:r>
            <a:r>
              <a:rPr lang="fr-FR" baseline="0" dirty="0"/>
              <a:t> 2014 </a:t>
            </a:r>
            <a:r>
              <a:rPr lang="fr-FR" baseline="0" dirty="0" err="1"/>
              <a:t>while</a:t>
            </a:r>
            <a:r>
              <a:rPr lang="fr-FR" baseline="0" dirty="0"/>
              <a:t> </a:t>
            </a:r>
            <a:r>
              <a:rPr lang="fr-FR" baseline="0" dirty="0" err="1"/>
              <a:t>we</a:t>
            </a:r>
            <a:r>
              <a:rPr lang="fr-FR" baseline="0" dirty="0"/>
              <a:t> </a:t>
            </a:r>
            <a:r>
              <a:rPr lang="fr-FR" baseline="0" dirty="0" err="1"/>
              <a:t>were</a:t>
            </a:r>
            <a:r>
              <a:rPr lang="fr-FR" baseline="0" dirty="0"/>
              <a:t> </a:t>
            </a:r>
            <a:r>
              <a:rPr lang="fr-FR" baseline="0" dirty="0" err="1"/>
              <a:t>participating</a:t>
            </a:r>
            <a:r>
              <a:rPr lang="fr-FR" baseline="0" dirty="0"/>
              <a:t> in a </a:t>
            </a:r>
            <a:r>
              <a:rPr lang="fr-FR" baseline="0" dirty="0" err="1"/>
              <a:t>teaching</a:t>
            </a:r>
            <a:r>
              <a:rPr lang="fr-FR" baseline="0" dirty="0"/>
              <a:t> </a:t>
            </a:r>
            <a:r>
              <a:rPr lang="fr-FR" baseline="0" dirty="0" err="1"/>
              <a:t>skills</a:t>
            </a:r>
            <a:r>
              <a:rPr lang="fr-FR" baseline="0" dirty="0"/>
              <a:t> </a:t>
            </a:r>
            <a:r>
              <a:rPr lang="fr-FR" baseline="0" dirty="0" err="1"/>
              <a:t>Retreat</a:t>
            </a:r>
            <a:r>
              <a:rPr lang="fr-FR" baseline="0" dirty="0"/>
              <a:t> in </a:t>
            </a:r>
            <a:r>
              <a:rPr lang="fr-FR" baseline="0" dirty="0" err="1"/>
              <a:t>Samye</a:t>
            </a:r>
            <a:r>
              <a:rPr lang="fr-FR" baseline="0" dirty="0"/>
              <a:t> Ling the </a:t>
            </a:r>
            <a:r>
              <a:rPr lang="fr-FR" baseline="0" dirty="0" err="1"/>
              <a:t>Buddhist</a:t>
            </a:r>
            <a:r>
              <a:rPr lang="fr-FR" baseline="0" dirty="0"/>
              <a:t> </a:t>
            </a:r>
            <a:r>
              <a:rPr lang="fr-FR" baseline="0" dirty="0" err="1"/>
              <a:t>monastery</a:t>
            </a:r>
            <a:r>
              <a:rPr lang="fr-FR" baseline="0" dirty="0"/>
              <a:t> in Scotland</a:t>
            </a:r>
          </a:p>
          <a:p>
            <a:pPr marL="228600" indent="-228600">
              <a:buFont typeface="+mj-lt"/>
              <a:buAutoNum type="arabicPeriod"/>
            </a:pPr>
            <a:r>
              <a:rPr lang="fr-FR" baseline="0" dirty="0" err="1"/>
              <a:t>We</a:t>
            </a:r>
            <a:r>
              <a:rPr lang="fr-FR" baseline="0" dirty="0"/>
              <a:t> </a:t>
            </a:r>
            <a:r>
              <a:rPr lang="fr-FR" baseline="0" dirty="0" err="1"/>
              <a:t>we</a:t>
            </a:r>
            <a:r>
              <a:rPr lang="fr-FR" baseline="0" dirty="0"/>
              <a:t> </a:t>
            </a:r>
            <a:r>
              <a:rPr lang="fr-FR" baseline="0" dirty="0" err="1"/>
              <a:t>re</a:t>
            </a:r>
            <a:r>
              <a:rPr lang="fr-FR" baseline="0" dirty="0"/>
              <a:t> </a:t>
            </a:r>
            <a:r>
              <a:rPr lang="fr-FR" baseline="0" dirty="0" err="1"/>
              <a:t>given</a:t>
            </a:r>
            <a:r>
              <a:rPr lang="fr-FR" baseline="0" dirty="0"/>
              <a:t> the </a:t>
            </a:r>
            <a:r>
              <a:rPr lang="fr-FR" baseline="0" dirty="0" err="1"/>
              <a:t>privilege</a:t>
            </a:r>
            <a:r>
              <a:rPr lang="fr-FR" baseline="0" dirty="0"/>
              <a:t> to </a:t>
            </a:r>
            <a:r>
              <a:rPr lang="fr-FR" baseline="0" dirty="0" err="1"/>
              <a:t>witness</a:t>
            </a:r>
            <a:r>
              <a:rPr lang="fr-FR" baseline="0" dirty="0"/>
              <a:t> </a:t>
            </a:r>
            <a:r>
              <a:rPr lang="fr-FR" baseline="0" dirty="0" err="1"/>
              <a:t>with</a:t>
            </a:r>
            <a:r>
              <a:rPr lang="fr-FR" baseline="0" dirty="0"/>
              <a:t> </a:t>
            </a:r>
            <a:r>
              <a:rPr lang="fr-FR" baseline="0" dirty="0" err="1"/>
              <a:t>our</a:t>
            </a:r>
            <a:r>
              <a:rPr lang="fr-FR" baseline="0" dirty="0"/>
              <a:t> </a:t>
            </a:r>
            <a:r>
              <a:rPr lang="fr-FR" baseline="0" dirty="0" err="1"/>
              <a:t>own</a:t>
            </a:r>
            <a:r>
              <a:rPr lang="fr-FR" baseline="0" dirty="0"/>
              <a:t> </a:t>
            </a:r>
            <a:r>
              <a:rPr lang="fr-FR" baseline="0" dirty="0" err="1"/>
              <a:t>eyes</a:t>
            </a:r>
            <a:r>
              <a:rPr lang="fr-FR" baseline="0" dirty="0"/>
              <a:t> the </a:t>
            </a:r>
            <a:r>
              <a:rPr lang="fr-FR" baseline="0" dirty="0" err="1"/>
              <a:t>metaphorical</a:t>
            </a:r>
            <a:r>
              <a:rPr lang="fr-FR" baseline="0" dirty="0"/>
              <a:t> </a:t>
            </a:r>
            <a:r>
              <a:rPr lang="fr-FR" baseline="0" dirty="0" err="1"/>
              <a:t>merging</a:t>
            </a:r>
            <a:r>
              <a:rPr lang="fr-FR" baseline="0" dirty="0"/>
              <a:t> of CFT and </a:t>
            </a:r>
            <a:r>
              <a:rPr lang="fr-FR" baseline="0" dirty="0" err="1"/>
              <a:t>Mindfulness</a:t>
            </a:r>
            <a:r>
              <a:rPr lang="fr-FR" baseline="0" dirty="0"/>
              <a:t> </a:t>
            </a:r>
          </a:p>
          <a:p>
            <a:pPr marL="228600" indent="-228600">
              <a:buFont typeface="+mj-lt"/>
              <a:buAutoNum type="arabicPeriod"/>
            </a:pPr>
            <a:r>
              <a:rPr lang="fr-FR" baseline="0" dirty="0"/>
              <a:t>This </a:t>
            </a:r>
            <a:r>
              <a:rPr lang="fr-FR" baseline="0" dirty="0" err="1"/>
              <a:t>is</a:t>
            </a:r>
            <a:r>
              <a:rPr lang="fr-FR" baseline="0" dirty="0"/>
              <a:t>  </a:t>
            </a:r>
            <a:r>
              <a:rPr lang="fr-FR" baseline="0" dirty="0" err="1"/>
              <a:t>probably</a:t>
            </a:r>
            <a:r>
              <a:rPr lang="fr-FR" baseline="0" dirty="0"/>
              <a:t> one of the few places in the world </a:t>
            </a:r>
            <a:r>
              <a:rPr lang="fr-FR" baseline="0" dirty="0" err="1"/>
              <a:t>where</a:t>
            </a:r>
            <a:r>
              <a:rPr lang="fr-FR" baseline="0" dirty="0"/>
              <a:t> </a:t>
            </a:r>
            <a:r>
              <a:rPr lang="fr-FR" baseline="0" dirty="0" err="1"/>
              <a:t>two</a:t>
            </a:r>
            <a:r>
              <a:rPr lang="fr-FR" baseline="0" dirty="0"/>
              <a:t> </a:t>
            </a:r>
            <a:r>
              <a:rPr lang="fr-FR" baseline="0" dirty="0" err="1"/>
              <a:t>rivers</a:t>
            </a:r>
            <a:r>
              <a:rPr lang="fr-FR" baseline="0" dirty="0"/>
              <a:t> flow </a:t>
            </a:r>
            <a:r>
              <a:rPr lang="fr-FR" baseline="0" dirty="0" err="1"/>
              <a:t>together</a:t>
            </a:r>
            <a:r>
              <a:rPr lang="fr-FR" baseline="0" dirty="0"/>
              <a:t> right </a:t>
            </a:r>
            <a:r>
              <a:rPr lang="fr-FR" baseline="0" dirty="0" err="1"/>
              <a:t>angled</a:t>
            </a:r>
            <a:r>
              <a:rPr lang="fr-FR" baseline="0" dirty="0"/>
              <a:t>!</a:t>
            </a:r>
          </a:p>
          <a:p>
            <a:pPr marL="228600" indent="-228600">
              <a:buFont typeface="+mj-lt"/>
              <a:buAutoNum type="arabicPeriod"/>
            </a:pPr>
            <a:r>
              <a:rPr lang="fr-FR" baseline="0" dirty="0" err="1"/>
              <a:t>We</a:t>
            </a:r>
            <a:r>
              <a:rPr lang="fr-FR" baseline="0" dirty="0"/>
              <a:t> </a:t>
            </a:r>
            <a:r>
              <a:rPr lang="fr-FR" baseline="0" dirty="0" err="1"/>
              <a:t>can</a:t>
            </a:r>
            <a:r>
              <a:rPr lang="fr-FR" baseline="0" dirty="0"/>
              <a:t> notice </a:t>
            </a:r>
            <a:r>
              <a:rPr lang="fr-FR" baseline="0" dirty="0" err="1"/>
              <a:t>that</a:t>
            </a:r>
            <a:r>
              <a:rPr lang="fr-FR" baseline="0" dirty="0"/>
              <a:t> </a:t>
            </a:r>
            <a:r>
              <a:rPr lang="fr-FR" baseline="0" dirty="0" err="1"/>
              <a:t>when</a:t>
            </a:r>
            <a:r>
              <a:rPr lang="fr-FR" baseline="0" dirty="0"/>
              <a:t> </a:t>
            </a:r>
            <a:r>
              <a:rPr lang="fr-FR" baseline="0" dirty="0" err="1"/>
              <a:t>two</a:t>
            </a:r>
            <a:r>
              <a:rPr lang="fr-FR" baseline="0" dirty="0"/>
              <a:t> </a:t>
            </a:r>
            <a:r>
              <a:rPr lang="fr-FR" baseline="0" dirty="0" err="1"/>
              <a:t>rivers</a:t>
            </a:r>
            <a:r>
              <a:rPr lang="fr-FR" baseline="0" dirty="0"/>
              <a:t> </a:t>
            </a:r>
            <a:r>
              <a:rPr lang="fr-FR" baseline="0" dirty="0" err="1"/>
              <a:t>meet</a:t>
            </a:r>
            <a:r>
              <a:rPr lang="fr-FR" baseline="0" dirty="0"/>
              <a:t> </a:t>
            </a:r>
            <a:r>
              <a:rPr lang="fr-FR" baseline="0" dirty="0" err="1"/>
              <a:t>there</a:t>
            </a:r>
            <a:r>
              <a:rPr lang="fr-FR" baseline="0" dirty="0"/>
              <a:t> </a:t>
            </a:r>
            <a:r>
              <a:rPr lang="fr-FR" baseline="0" dirty="0" err="1"/>
              <a:t>may</a:t>
            </a:r>
            <a:r>
              <a:rPr lang="fr-FR" baseline="0" dirty="0"/>
              <a:t> </a:t>
            </a:r>
            <a:r>
              <a:rPr lang="fr-FR" baseline="0" dirty="0" err="1"/>
              <a:t>be</a:t>
            </a:r>
            <a:r>
              <a:rPr lang="fr-FR" baseline="0" dirty="0"/>
              <a:t> turbulence!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6E6ACB-3A04-854A-9BF4-23A59C4FDA59}" type="slidenum">
              <a:rPr kumimoji="0" lang="fr-FR"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113856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6E6ACB-3A04-854A-9BF4-23A59C4FDA59}" type="slidenum">
              <a:rPr kumimoji="0" lang="fr-FR"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335345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6E6ACB-3A04-854A-9BF4-23A59C4FDA59}" type="slidenum">
              <a:rPr kumimoji="0" lang="fr-FR"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51717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1" name="Rectangle 7"/>
          <p:cNvSpPr txBox="1">
            <a:spLocks noGrp="1" noChangeArrowheads="1"/>
          </p:cNvSpPr>
          <p:nvPr/>
        </p:nvSpPr>
        <p:spPr bwMode="auto">
          <a:xfrm>
            <a:off x="3886522" y="8686288"/>
            <a:ext cx="2971478" cy="457712"/>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FA076F5-7082-4AC8-9F1F-C97F724FDD72}" type="slidenum">
              <a:rPr kumimoji="0" lang="en-GB" sz="1200" b="0" i="0" u="none" strike="noStrike" kern="1200" cap="none" spc="0" normalizeH="0" baseline="0" noProof="0">
                <a:ln>
                  <a:noFill/>
                </a:ln>
                <a:solidFill>
                  <a:prstClr val="black"/>
                </a:solidFill>
                <a:effectLst/>
                <a:uLnTx/>
                <a:uFillTx/>
                <a:latin typeface="Gill Sans" charset="0"/>
                <a:ea typeface="MS PGothic" pitchFamily="34" charset="-128"/>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Gill Sans" charset="0"/>
              <a:ea typeface="MS PGothic" pitchFamily="34" charset="-128"/>
              <a:sym typeface="Gill Sans" charset="0"/>
            </a:endParaRPr>
          </a:p>
        </p:txBody>
      </p:sp>
      <p:sp>
        <p:nvSpPr>
          <p:cNvPr id="788482" name="Rectangle 7"/>
          <p:cNvSpPr txBox="1">
            <a:spLocks noGrp="1" noChangeArrowheads="1"/>
          </p:cNvSpPr>
          <p:nvPr/>
        </p:nvSpPr>
        <p:spPr bwMode="auto">
          <a:xfrm>
            <a:off x="3886522" y="8686288"/>
            <a:ext cx="2971478" cy="457712"/>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5ACA9AF3-FB7E-42A7-88B8-19F19E90C583}" type="slidenum">
              <a:rPr kumimoji="0" lang="en-GB" sz="1200" b="0" i="0" u="none" strike="noStrike" kern="1200" cap="none" spc="0" normalizeH="0" baseline="0" noProof="0">
                <a:ln>
                  <a:noFill/>
                </a:ln>
                <a:solidFill>
                  <a:prstClr val="black"/>
                </a:solidFill>
                <a:effectLst/>
                <a:uLnTx/>
                <a:uFillTx/>
                <a:latin typeface="Gill Sans" charset="0"/>
                <a:ea typeface="MS PGothic" pitchFamily="34" charset="-128"/>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Gill Sans" charset="0"/>
              <a:ea typeface="MS PGothic" pitchFamily="34" charset="-128"/>
              <a:sym typeface="Gill Sans" charset="0"/>
            </a:endParaRPr>
          </a:p>
        </p:txBody>
      </p:sp>
      <p:sp>
        <p:nvSpPr>
          <p:cNvPr id="788483" name="Rectangle 2"/>
          <p:cNvSpPr>
            <a:spLocks noGrp="1" noRot="1" noChangeAspect="1" noChangeArrowheads="1" noTextEdit="1"/>
          </p:cNvSpPr>
          <p:nvPr>
            <p:ph type="sldImg"/>
          </p:nvPr>
        </p:nvSpPr>
        <p:spPr>
          <a:xfrm>
            <a:off x="1143000" y="685800"/>
            <a:ext cx="4572000" cy="3429000"/>
          </a:xfrm>
          <a:ln/>
        </p:spPr>
      </p:sp>
      <p:sp>
        <p:nvSpPr>
          <p:cNvPr id="788484" name="Rectangle 3"/>
          <p:cNvSpPr>
            <a:spLocks noGrp="1" noChangeArrowheads="1"/>
          </p:cNvSpPr>
          <p:nvPr>
            <p:ph type="body" idx="1"/>
          </p:nvPr>
        </p:nvSpPr>
        <p:spPr>
          <a:noFill/>
        </p:spPr>
        <p:txBody>
          <a:bodyPr/>
          <a:lstStyle/>
          <a:p>
            <a:endParaRPr lang="en-US">
              <a:ea typeface="MS PGothic" pitchFamily="34" charset="-128"/>
            </a:endParaRPr>
          </a:p>
        </p:txBody>
      </p:sp>
    </p:spTree>
    <p:extLst>
      <p:ext uri="{BB962C8B-B14F-4D97-AF65-F5344CB8AC3E}">
        <p14:creationId xmlns:p14="http://schemas.microsoft.com/office/powerpoint/2010/main" val="137329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3" name="Slide Image Placeholder 1"/>
          <p:cNvSpPr>
            <a:spLocks noGrp="1" noRot="1" noChangeAspect="1" noTextEdit="1"/>
          </p:cNvSpPr>
          <p:nvPr>
            <p:ph type="sldImg"/>
          </p:nvPr>
        </p:nvSpPr>
        <p:spPr>
          <a:xfrm>
            <a:off x="1143000" y="685800"/>
            <a:ext cx="4572000" cy="3429000"/>
          </a:xfrm>
          <a:ln/>
        </p:spPr>
      </p:sp>
      <p:sp>
        <p:nvSpPr>
          <p:cNvPr id="786434" name="Notes Placeholder 2"/>
          <p:cNvSpPr>
            <a:spLocks noGrp="1"/>
          </p:cNvSpPr>
          <p:nvPr>
            <p:ph type="body" idx="1"/>
          </p:nvPr>
        </p:nvSpPr>
        <p:spPr>
          <a:xfrm>
            <a:off x="685480" y="4343144"/>
            <a:ext cx="5487042" cy="4115019"/>
          </a:xfrm>
          <a:noFill/>
        </p:spPr>
        <p:txBody>
          <a:bodyPr/>
          <a:lstStyle/>
          <a:p>
            <a:pPr defTabSz="457200">
              <a:spcBef>
                <a:spcPct val="0"/>
              </a:spcBef>
            </a:pPr>
            <a:r>
              <a:rPr lang="en-US" dirty="0"/>
              <a:t>Emanating from the brainstem, the 10</a:t>
            </a:r>
            <a:r>
              <a:rPr lang="en-US" baseline="30000" dirty="0"/>
              <a:t>th</a:t>
            </a:r>
            <a:r>
              <a:rPr lang="en-US" dirty="0"/>
              <a:t> cranial nerve, is the </a:t>
            </a:r>
            <a:r>
              <a:rPr lang="en-US" dirty="0" err="1"/>
              <a:t>Vagus</a:t>
            </a:r>
            <a:r>
              <a:rPr lang="en-US" dirty="0"/>
              <a:t>. The </a:t>
            </a:r>
            <a:r>
              <a:rPr lang="en-US" dirty="0" err="1"/>
              <a:t>Vagus</a:t>
            </a:r>
            <a:r>
              <a:rPr lang="en-US" dirty="0"/>
              <a:t> is affectionately referred to as the </a:t>
            </a:r>
            <a:r>
              <a:rPr lang="en-US" altLang="en-US" dirty="0"/>
              <a:t>‘</a:t>
            </a:r>
            <a:r>
              <a:rPr lang="en-US" dirty="0"/>
              <a:t>wandering</a:t>
            </a:r>
            <a:r>
              <a:rPr lang="en-US" altLang="en-US" dirty="0"/>
              <a:t>’</a:t>
            </a:r>
            <a:r>
              <a:rPr lang="en-US" dirty="0"/>
              <a:t> nerve – because it projects to so many parts of the body and is involved in a range of functions, as depicted by the yellow lines here. The </a:t>
            </a:r>
            <a:r>
              <a:rPr lang="en-US" dirty="0" err="1"/>
              <a:t>Vagus</a:t>
            </a:r>
            <a:r>
              <a:rPr lang="en-US" dirty="0"/>
              <a:t> nerve functions I would like to focus on – which have to do with mindfulness at the 2 and 3 levels, are it</a:t>
            </a:r>
            <a:r>
              <a:rPr lang="en-US" altLang="en-US" dirty="0"/>
              <a:t>’</a:t>
            </a:r>
            <a:r>
              <a:rPr lang="en-US" dirty="0"/>
              <a:t>s influence on heart rate, and it</a:t>
            </a:r>
            <a:r>
              <a:rPr lang="en-US" altLang="en-US" dirty="0"/>
              <a:t>’</a:t>
            </a:r>
            <a:r>
              <a:rPr lang="en-US" dirty="0"/>
              <a:t>s role in </a:t>
            </a:r>
            <a:r>
              <a:rPr lang="en-US" dirty="0" err="1"/>
              <a:t>affiliative</a:t>
            </a:r>
            <a:r>
              <a:rPr lang="en-US" dirty="0"/>
              <a:t> states. The yellow line that terminates on a number 4 – represents a shockingly important process – the </a:t>
            </a:r>
            <a:r>
              <a:rPr lang="en-US" dirty="0" err="1"/>
              <a:t>Vagus</a:t>
            </a:r>
            <a:r>
              <a:rPr lang="en-US" dirty="0"/>
              <a:t> nerve imparting parasympathetic influence on heart rate – that is – slowing the heart down. Without vagal input, your heart would beat unsustainably fast to your mortal demise. There is a rich scientific literature on this process, measuring the ratio of heart rate during inhale (driven by sympathetic input) and that during exhale (vagal input) – yielding a measure called </a:t>
            </a:r>
            <a:r>
              <a:rPr lang="en-US" b="1" dirty="0"/>
              <a:t>Vagal Tone</a:t>
            </a:r>
            <a:r>
              <a:rPr lang="en-US" dirty="0"/>
              <a:t>. Vagal Tone, it turns out, is predictive of a host of benefits: calm behavioral states, being better at relating to emotional experiences in a healthy way (a property often called resilience), generally experiencing more positive than negative emotional states, lower blood pressure, and more. Mindfulness practice has been shown to strengthen vagal tone (Ditto, McGill, Annals of Behavioral Medicine). That said, thinking about mindfulness &amp; compassion, the capacity of vagal tone to adapt to environmental changes (</a:t>
            </a:r>
            <a:r>
              <a:rPr lang="en-US" i="1" dirty="0"/>
              <a:t>e.g.</a:t>
            </a:r>
            <a:r>
              <a:rPr lang="en-US" dirty="0"/>
              <a:t>, physiological, cognitive or psychological challenges) defined as vagal flexibility, e.g. high </a:t>
            </a:r>
            <a:r>
              <a:rPr lang="en-US" b="1" dirty="0"/>
              <a:t>vagal flexibility </a:t>
            </a:r>
            <a:r>
              <a:rPr lang="en-US" dirty="0"/>
              <a:t>allows sympathetic activity to occur and limits efficiently the stress period to the stressors presence may be the measure of importance.  Studies have shown that vagal recovery may be more strongly associated with mindfulness than vagal tone alone. </a:t>
            </a:r>
          </a:p>
          <a:p>
            <a:pPr defTabSz="457200">
              <a:spcBef>
                <a:spcPct val="0"/>
              </a:spcBef>
            </a:pPr>
            <a:r>
              <a:rPr lang="en-US" dirty="0"/>
              <a:t>The second function I</a:t>
            </a:r>
            <a:r>
              <a:rPr lang="en-US" altLang="en-US" dirty="0"/>
              <a:t>’</a:t>
            </a:r>
            <a:r>
              <a:rPr lang="en-US" dirty="0"/>
              <a:t>d like to touch upon comes from a pioneering scientist named Steve </a:t>
            </a:r>
            <a:r>
              <a:rPr lang="en-US" dirty="0" err="1"/>
              <a:t>Porges</a:t>
            </a:r>
            <a:r>
              <a:rPr lang="en-US" dirty="0"/>
              <a:t>, author of the </a:t>
            </a:r>
            <a:r>
              <a:rPr lang="en-US" dirty="0" err="1"/>
              <a:t>PolyVagal</a:t>
            </a:r>
            <a:r>
              <a:rPr lang="en-US" dirty="0"/>
              <a:t> theory – which suggest that a primary </a:t>
            </a:r>
            <a:r>
              <a:rPr lang="en-US" dirty="0" err="1"/>
              <a:t>funciton</a:t>
            </a:r>
            <a:r>
              <a:rPr lang="en-US" dirty="0"/>
              <a:t> of the </a:t>
            </a:r>
            <a:r>
              <a:rPr lang="en-US" dirty="0" err="1"/>
              <a:t>Vagus</a:t>
            </a:r>
            <a:r>
              <a:rPr lang="en-US" dirty="0"/>
              <a:t> nerve is to support affiliation and the formation of social ties that lead to long term relationships. Coming from a functional biological perspective, </a:t>
            </a:r>
            <a:r>
              <a:rPr lang="en-US" dirty="0" err="1"/>
              <a:t>Porges</a:t>
            </a:r>
            <a:r>
              <a:rPr lang="en-US" dirty="0"/>
              <a:t> suggests that the </a:t>
            </a:r>
            <a:r>
              <a:rPr lang="en-US" dirty="0" err="1"/>
              <a:t>Vagus</a:t>
            </a:r>
            <a:r>
              <a:rPr lang="en-US" dirty="0"/>
              <a:t> nerve</a:t>
            </a:r>
            <a:r>
              <a:rPr lang="en-US" altLang="en-US" dirty="0"/>
              <a:t>’</a:t>
            </a:r>
            <a:r>
              <a:rPr lang="en-US" dirty="0"/>
              <a:t>s visceral input to the brain, support of vocal fluctuations and parasympathetic influence drives people to approach others for cooperative gain, to communicate in close proximity, and develop dependencies. An entire field has emerged from </a:t>
            </a:r>
            <a:r>
              <a:rPr lang="en-US" dirty="0" err="1"/>
              <a:t>Porges</a:t>
            </a:r>
            <a:r>
              <a:rPr lang="en-US" altLang="en-US" dirty="0" err="1"/>
              <a:t>’</a:t>
            </a:r>
            <a:r>
              <a:rPr lang="en-US" dirty="0" err="1"/>
              <a:t>s</a:t>
            </a:r>
            <a:r>
              <a:rPr lang="en-US" dirty="0"/>
              <a:t> – including work by </a:t>
            </a:r>
            <a:r>
              <a:rPr lang="en-US" dirty="0" err="1"/>
              <a:t>Dacher</a:t>
            </a:r>
            <a:r>
              <a:rPr lang="en-US" dirty="0"/>
              <a:t>, </a:t>
            </a:r>
            <a:r>
              <a:rPr lang="en-US" dirty="0" err="1"/>
              <a:t>Stepahie</a:t>
            </a:r>
            <a:r>
              <a:rPr lang="en-US" dirty="0"/>
              <a:t> Brown, and others. A key part of the story here is that vagal influence is </a:t>
            </a:r>
            <a:r>
              <a:rPr lang="en-US" dirty="0" err="1"/>
              <a:t>exxentially</a:t>
            </a:r>
            <a:r>
              <a:rPr lang="en-US" dirty="0"/>
              <a:t> silenced by fear, vigilance to threat, anxiety, etc… </a:t>
            </a:r>
          </a:p>
          <a:p>
            <a:pPr defTabSz="457200">
              <a:spcBef>
                <a:spcPct val="0"/>
              </a:spcBef>
            </a:pPr>
            <a:r>
              <a:rPr lang="en-US" dirty="0"/>
              <a:t>An emerging science on the study of </a:t>
            </a:r>
            <a:r>
              <a:rPr lang="en-US" dirty="0" err="1"/>
              <a:t>MindWandering</a:t>
            </a:r>
            <a:r>
              <a:rPr lang="en-US" dirty="0"/>
              <a:t> – that is – absentmindedly thinking about what</a:t>
            </a:r>
            <a:r>
              <a:rPr lang="en-US" altLang="en-US" dirty="0"/>
              <a:t>’</a:t>
            </a:r>
            <a:r>
              <a:rPr lang="en-US" dirty="0"/>
              <a:t>s not happening right now – is deleterious to happiness – engages systems that typically track thoughts about the self: what happened, what might happen, and why they might not like me…a style of reflexive thinking for which mindfulness is pointedly an antidote.</a:t>
            </a:r>
          </a:p>
        </p:txBody>
      </p:sp>
      <p:sp>
        <p:nvSpPr>
          <p:cNvPr id="786435" name="Slide Number Placeholder 3"/>
          <p:cNvSpPr txBox="1">
            <a:spLocks noGrp="1"/>
          </p:cNvSpPr>
          <p:nvPr/>
        </p:nvSpPr>
        <p:spPr bwMode="auto">
          <a:xfrm>
            <a:off x="3884916" y="8684826"/>
            <a:ext cx="2971479" cy="457711"/>
          </a:xfrm>
          <a:prstGeom prst="rect">
            <a:avLst/>
          </a:prstGeom>
          <a:noFill/>
          <a:ln w="9525">
            <a:noFill/>
            <a:miter lim="800000"/>
            <a:headEnd/>
            <a:tailEnd/>
          </a:ln>
        </p:spPr>
        <p:txBody>
          <a:bodyPr anchor="b"/>
          <a:lstStyle/>
          <a:p>
            <a:pPr marL="0" marR="0" lvl="0" indent="0" algn="r" defTabSz="457200" rtl="0" eaLnBrk="1" fontAlgn="base" latinLnBrk="0" hangingPunct="1">
              <a:lnSpc>
                <a:spcPct val="100000"/>
              </a:lnSpc>
              <a:spcBef>
                <a:spcPct val="0"/>
              </a:spcBef>
              <a:spcAft>
                <a:spcPct val="0"/>
              </a:spcAft>
              <a:buClrTx/>
              <a:buSzTx/>
              <a:buFontTx/>
              <a:buNone/>
              <a:tabLst/>
              <a:defRPr/>
            </a:pPr>
            <a:fld id="{9E13751E-C910-4022-B5D7-D278B1143D4C}" type="slidenum">
              <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sym typeface="Gill Sans"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sym typeface="Gill Sans" charset="0"/>
            </a:endParaRPr>
          </a:p>
        </p:txBody>
      </p:sp>
    </p:spTree>
    <p:extLst>
      <p:ext uri="{BB962C8B-B14F-4D97-AF65-F5344CB8AC3E}">
        <p14:creationId xmlns:p14="http://schemas.microsoft.com/office/powerpoint/2010/main" val="53949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6522" y="8686288"/>
            <a:ext cx="2971478" cy="457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8857AD-9423-4AE8-B226-33564B004EC7}" type="slidenum">
              <a:rPr kumimoji="0" lang="en-GB" sz="1200" b="0" i="0" u="none" strike="noStrike" kern="1200" cap="none" spc="0" normalizeH="0" baseline="0" noProof="0">
                <a:ln>
                  <a:noFill/>
                </a:ln>
                <a:solidFill>
                  <a:prstClr val="black"/>
                </a:solidFill>
                <a:effectLst/>
                <a:uLnTx/>
                <a:uFillTx/>
                <a:latin typeface="Times New Roman" pitchFamily="18"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Times New Roman" pitchFamily="18" charset="0"/>
              <a:sym typeface="Gill Sans" charset="0"/>
            </a:endParaRPr>
          </a:p>
        </p:txBody>
      </p:sp>
      <p:sp>
        <p:nvSpPr>
          <p:cNvPr id="259075" name="Rectangle 2"/>
          <p:cNvSpPr>
            <a:spLocks noGrp="1" noRot="1" noChangeAspect="1" noChangeArrowheads="1" noTextEdit="1"/>
          </p:cNvSpPr>
          <p:nvPr>
            <p:ph type="sldImg"/>
          </p:nvPr>
        </p:nvSpPr>
        <p:spPr>
          <a:xfrm>
            <a:off x="381000" y="685800"/>
            <a:ext cx="6096000" cy="3429000"/>
          </a:xfrm>
          <a:ln/>
        </p:spPr>
      </p:sp>
      <p:sp>
        <p:nvSpPr>
          <p:cNvPr id="259076" name="Rectangle 3"/>
          <p:cNvSpPr>
            <a:spLocks noGrp="1" noChangeArrowheads="1"/>
          </p:cNvSpPr>
          <p:nvPr>
            <p:ph type="body" idx="1"/>
          </p:nvPr>
        </p:nvSpPr>
        <p:spPr>
          <a:noFill/>
        </p:spPr>
        <p:txBody>
          <a:bodyPr/>
          <a:lstStyle/>
          <a:p>
            <a:pPr>
              <a:spcBef>
                <a:spcPct val="0"/>
              </a:spcBef>
            </a:pPr>
            <a:r>
              <a:rPr lang="fr-FR" sz="1800" dirty="0">
                <a:solidFill>
                  <a:srgbClr val="FFFFFF"/>
                </a:solidFill>
                <a:effectLst>
                  <a:outerShdw blurRad="38100" dist="38100" dir="2700000" algn="tl">
                    <a:srgbClr val="000000"/>
                  </a:outerShdw>
                </a:effectLst>
                <a:latin typeface="Arial"/>
                <a:cs typeface="Arial"/>
              </a:rPr>
              <a:t>Faites la démonstration “position instable vs stable” </a:t>
            </a:r>
            <a:r>
              <a:rPr lang="fr-FR" sz="1800" dirty="0">
                <a:effectLst>
                  <a:outerShdw blurRad="38100" dist="38100" dir="2700000" algn="tl">
                    <a:srgbClr val="000000"/>
                  </a:outerShdw>
                </a:effectLst>
                <a:latin typeface="Arial"/>
                <a:cs typeface="Arial"/>
              </a:rPr>
              <a:t>et contextualisez comme trouvez et centre interne </a:t>
            </a:r>
            <a:r>
              <a:rPr lang="fr-FR" sz="1800" dirty="0">
                <a:solidFill>
                  <a:srgbClr val="FFFFFF"/>
                </a:solidFill>
                <a:effectLst>
                  <a:outerShdw blurRad="38100" dist="38100" dir="2700000" algn="tl">
                    <a:srgbClr val="000000"/>
                  </a:outerShdw>
                </a:effectLst>
                <a:latin typeface="Arial"/>
                <a:cs typeface="Arial"/>
              </a:rPr>
              <a:t>- un point de stabilité </a:t>
            </a:r>
            <a:r>
              <a:rPr lang="fr-FR" sz="1800" dirty="0">
                <a:solidFill>
                  <a:srgbClr val="FF0000"/>
                </a:solidFill>
                <a:effectLst>
                  <a:outerShdw blurRad="38100" dist="38100" dir="2700000" algn="tl">
                    <a:srgbClr val="000000"/>
                  </a:outerShdw>
                </a:effectLst>
                <a:latin typeface="Arial"/>
                <a:cs typeface="Arial"/>
              </a:rPr>
              <a:t>and contextualise as </a:t>
            </a:r>
            <a:r>
              <a:rPr lang="fr-FR" sz="1800" dirty="0" err="1">
                <a:solidFill>
                  <a:srgbClr val="FF0000"/>
                </a:solidFill>
                <a:effectLst>
                  <a:outerShdw blurRad="38100" dist="38100" dir="2700000" algn="tl">
                    <a:srgbClr val="000000"/>
                  </a:outerShdw>
                </a:effectLst>
                <a:latin typeface="Arial"/>
                <a:cs typeface="Arial"/>
              </a:rPr>
              <a:t>find</a:t>
            </a:r>
            <a:endParaRPr lang="fr-FR" sz="1800" dirty="0">
              <a:solidFill>
                <a:srgbClr val="FF0000"/>
              </a:solidFill>
              <a:effectLst>
                <a:outerShdw blurRad="38100" dist="38100" dir="2700000" algn="tl">
                  <a:srgbClr val="000000"/>
                </a:outerShdw>
              </a:effectLst>
              <a:latin typeface="Arial"/>
              <a:cs typeface="Arial"/>
            </a:endParaRPr>
          </a:p>
          <a:p>
            <a:pPr>
              <a:spcBef>
                <a:spcPct val="0"/>
              </a:spcBef>
            </a:pPr>
            <a:endParaRPr lang="fr-FR" sz="1800" dirty="0">
              <a:solidFill>
                <a:srgbClr val="FF0000"/>
              </a:solidFill>
              <a:effectLst>
                <a:outerShdw blurRad="38100" dist="38100" dir="2700000" algn="tl">
                  <a:srgbClr val="000000"/>
                </a:outerShdw>
              </a:effectLst>
              <a:latin typeface="Arial"/>
              <a:cs typeface="Arial"/>
            </a:endParaRPr>
          </a:p>
          <a:p>
            <a:pPr marL="505770" indent="-505770">
              <a:spcBef>
                <a:spcPct val="0"/>
              </a:spcBef>
              <a:buFontTx/>
              <a:buChar char="•"/>
            </a:pPr>
            <a:r>
              <a:rPr lang="fr-FR" sz="1800" dirty="0">
                <a:solidFill>
                  <a:srgbClr val="FFFFFF"/>
                </a:solidFill>
                <a:effectLst>
                  <a:outerShdw blurRad="38100" dist="38100" dir="2700000" algn="tl">
                    <a:srgbClr val="000000"/>
                  </a:outerShdw>
                </a:effectLst>
                <a:latin typeface="Arial"/>
                <a:cs typeface="Arial"/>
              </a:rPr>
              <a:t>Approfondir et ralentir la respiration – 5-6 respirations par minute</a:t>
            </a:r>
          </a:p>
          <a:p>
            <a:pPr marL="505770" indent="-505770">
              <a:spcBef>
                <a:spcPct val="0"/>
              </a:spcBef>
              <a:buFontTx/>
              <a:buChar char="•"/>
            </a:pPr>
            <a:r>
              <a:rPr lang="fr-FR" sz="1800" dirty="0">
                <a:solidFill>
                  <a:schemeClr val="bg1"/>
                </a:solidFill>
                <a:effectLst>
                  <a:outerShdw blurRad="38100" dist="38100" dir="2700000" algn="tl">
                    <a:srgbClr val="000000"/>
                  </a:outerShdw>
                </a:effectLst>
                <a:latin typeface="Arial"/>
                <a:cs typeface="Arial"/>
              </a:rPr>
              <a:t>Se focaliser sur l’expiration et la sensation de ralentissement</a:t>
            </a:r>
          </a:p>
          <a:p>
            <a:pPr marL="505770" indent="-505770">
              <a:spcBef>
                <a:spcPct val="0"/>
              </a:spcBef>
              <a:buFontTx/>
              <a:buChar char="•"/>
            </a:pPr>
            <a:r>
              <a:rPr lang="fr-FR" sz="1800" dirty="0">
                <a:solidFill>
                  <a:schemeClr val="bg1"/>
                </a:solidFill>
                <a:effectLst>
                  <a:outerShdw blurRad="38100" dist="38100" dir="2700000" algn="tl">
                    <a:srgbClr val="000000"/>
                  </a:outerShdw>
                </a:effectLst>
                <a:latin typeface="Arial"/>
                <a:cs typeface="Arial"/>
              </a:rPr>
              <a:t>Porter l’attention sur les sensations corporelles légèrement plus lourdes</a:t>
            </a:r>
          </a:p>
          <a:p>
            <a:pPr marL="505770" indent="-505770">
              <a:spcBef>
                <a:spcPct val="0"/>
              </a:spcBef>
              <a:buFontTx/>
              <a:buChar char="•"/>
            </a:pPr>
            <a:r>
              <a:rPr lang="fr-FR" sz="1800" dirty="0">
                <a:solidFill>
                  <a:schemeClr val="bg1"/>
                </a:solidFill>
                <a:effectLst>
                  <a:outerShdw blurRad="38100" dist="38100" dir="2700000" algn="tl">
                    <a:srgbClr val="000000"/>
                  </a:outerShdw>
                </a:effectLst>
                <a:latin typeface="Arial"/>
                <a:cs typeface="Arial"/>
              </a:rPr>
              <a:t>Sentiment d’enracinement, de solidité</a:t>
            </a:r>
            <a:endParaRPr lang="fr-FR" sz="1800" dirty="0">
              <a:effectLst>
                <a:outerShdw blurRad="38100" dist="38100" dir="2700000" algn="tl">
                  <a:srgbClr val="000000"/>
                </a:outerShdw>
              </a:effectLst>
              <a:latin typeface="Arial"/>
              <a:cs typeface="Arial"/>
            </a:endParaRPr>
          </a:p>
          <a:p>
            <a:pPr marL="505770" indent="-505770">
              <a:spcBef>
                <a:spcPct val="0"/>
              </a:spcBef>
              <a:buFontTx/>
              <a:buChar char="•"/>
            </a:pPr>
            <a:r>
              <a:rPr lang="fr-FR" sz="1800" dirty="0">
                <a:solidFill>
                  <a:srgbClr val="FFFFFF"/>
                </a:solidFill>
                <a:effectLst>
                  <a:outerShdw blurRad="38100" dist="38100" dir="2700000" algn="tl">
                    <a:srgbClr val="000000"/>
                  </a:outerShdw>
                </a:effectLst>
                <a:latin typeface="Arial"/>
                <a:cs typeface="Arial"/>
              </a:rPr>
              <a:t>Trouver le point de calme intérieur (ce n’est pas la même chose que la relaxation!)</a:t>
            </a:r>
          </a:p>
          <a:p>
            <a:pPr marL="505770" indent="-505770">
              <a:spcBef>
                <a:spcPct val="0"/>
              </a:spcBef>
            </a:pPr>
            <a:endParaRPr lang="fr-FR" sz="1800" dirty="0">
              <a:solidFill>
                <a:srgbClr val="FFFFFF"/>
              </a:solidFill>
              <a:effectLst>
                <a:outerShdw blurRad="38100" dist="38100" dir="2700000" algn="tl">
                  <a:srgbClr val="000000"/>
                </a:outerShdw>
              </a:effectLst>
              <a:latin typeface="Arial"/>
              <a:cs typeface="Arial"/>
            </a:endParaRPr>
          </a:p>
          <a:p>
            <a:pPr>
              <a:spcBef>
                <a:spcPct val="0"/>
              </a:spcBef>
            </a:pPr>
            <a:r>
              <a:rPr lang="fr-FR" sz="1800" dirty="0">
                <a:solidFill>
                  <a:srgbClr val="FFFFFF"/>
                </a:solidFill>
                <a:effectLst>
                  <a:outerShdw blurRad="38100" dist="38100" dir="2700000" algn="tl">
                    <a:srgbClr val="000000"/>
                  </a:outerShdw>
                </a:effectLst>
                <a:latin typeface="Arial"/>
                <a:cs typeface="Arial"/>
              </a:rPr>
              <a:t>Démontre la valeur de l’expression  faciale  - 15 sec neutre 15 second sourire</a:t>
            </a:r>
          </a:p>
          <a:p>
            <a:pPr marL="505770" indent="-505770">
              <a:spcBef>
                <a:spcPct val="0"/>
              </a:spcBef>
            </a:pPr>
            <a:endParaRPr lang="fr-FR" sz="1800" dirty="0">
              <a:solidFill>
                <a:srgbClr val="FFFFFF"/>
              </a:solidFill>
              <a:effectLst>
                <a:outerShdw blurRad="38100" dist="38100" dir="2700000" algn="tl">
                  <a:srgbClr val="000000"/>
                </a:outerShdw>
              </a:effectLst>
              <a:latin typeface="Arial"/>
              <a:cs typeface="Arial"/>
            </a:endParaRPr>
          </a:p>
          <a:p>
            <a:pPr>
              <a:spcBef>
                <a:spcPct val="0"/>
              </a:spcBef>
            </a:pPr>
            <a:r>
              <a:rPr lang="fr-FR" sz="1800" dirty="0">
                <a:solidFill>
                  <a:srgbClr val="FFFFFF"/>
                </a:solidFill>
                <a:effectLst>
                  <a:outerShdw blurRad="38100" dist="38100" dir="2700000" algn="tl">
                    <a:srgbClr val="000000"/>
                  </a:outerShdw>
                </a:effectLst>
                <a:latin typeface="Arial"/>
                <a:cs typeface="Arial"/>
              </a:rPr>
              <a:t>Le rythme respiratoire apaisant combine la focalisation sur la posture et le corps</a:t>
            </a:r>
          </a:p>
          <a:p>
            <a:pPr eaLnBrk="1" hangingPunct="1"/>
            <a:endParaRPr lang="en-US" dirty="0"/>
          </a:p>
        </p:txBody>
      </p:sp>
    </p:spTree>
    <p:extLst>
      <p:ext uri="{BB962C8B-B14F-4D97-AF65-F5344CB8AC3E}">
        <p14:creationId xmlns:p14="http://schemas.microsoft.com/office/powerpoint/2010/main" val="315304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805" y="2130848"/>
            <a:ext cx="10364391" cy="1470049"/>
          </a:xfrm>
        </p:spPr>
        <p:txBody>
          <a:bodyPr/>
          <a:lstStyle/>
          <a:p>
            <a:r>
              <a:rPr lang="fr-FR"/>
              <a:t>Cliquez et modifiez le titre</a:t>
            </a:r>
          </a:p>
        </p:txBody>
      </p:sp>
      <p:sp>
        <p:nvSpPr>
          <p:cNvPr id="3" name="Sous-titre 2"/>
          <p:cNvSpPr>
            <a:spLocks noGrp="1"/>
          </p:cNvSpPr>
          <p:nvPr>
            <p:ph type="subTitle" idx="1"/>
          </p:nvPr>
        </p:nvSpPr>
        <p:spPr>
          <a:xfrm>
            <a:off x="1829098" y="3886651"/>
            <a:ext cx="8533806"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2890210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956159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8687" y="1151930"/>
            <a:ext cx="2452688" cy="3178969"/>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190630" y="1151930"/>
            <a:ext cx="7215188" cy="317896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414407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805" y="2130848"/>
            <a:ext cx="10364391" cy="1470049"/>
          </a:xfrm>
        </p:spPr>
        <p:txBody>
          <a:bodyPr/>
          <a:lstStyle/>
          <a:p>
            <a:r>
              <a:rPr lang="fr-FR"/>
              <a:t>Cliquez et modifiez le titre</a:t>
            </a:r>
          </a:p>
        </p:txBody>
      </p:sp>
      <p:sp>
        <p:nvSpPr>
          <p:cNvPr id="3" name="Sous-titre 2"/>
          <p:cNvSpPr>
            <a:spLocks noGrp="1"/>
          </p:cNvSpPr>
          <p:nvPr>
            <p:ph type="subTitle" idx="1"/>
          </p:nvPr>
        </p:nvSpPr>
        <p:spPr>
          <a:xfrm>
            <a:off x="1829098" y="3886647"/>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7938429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918326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18" y="4406801"/>
            <a:ext cx="10362902" cy="1361777"/>
          </a:xfrm>
        </p:spPr>
        <p:txBody>
          <a:bodyPr anchor="t"/>
          <a:lstStyle>
            <a:lvl1pPr algn="l">
              <a:defRPr sz="2812" b="1" cap="all"/>
            </a:lvl1pPr>
          </a:lstStyle>
          <a:p>
            <a:r>
              <a:rPr lang="fr-FR"/>
              <a:t>Cliquez et modifiez le titre</a:t>
            </a:r>
          </a:p>
        </p:txBody>
      </p:sp>
      <p:sp>
        <p:nvSpPr>
          <p:cNvPr id="3" name="Espace réservé du texte 2"/>
          <p:cNvSpPr>
            <a:spLocks noGrp="1"/>
          </p:cNvSpPr>
          <p:nvPr>
            <p:ph type="body" idx="1"/>
          </p:nvPr>
        </p:nvSpPr>
        <p:spPr>
          <a:xfrm>
            <a:off x="962918" y="2906613"/>
            <a:ext cx="10362902"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fr-FR"/>
              <a:t>Cliquez pour modifier les styles du texte du masque</a:t>
            </a:r>
          </a:p>
        </p:txBody>
      </p:sp>
    </p:spTree>
    <p:extLst>
      <p:ext uri="{BB962C8B-B14F-4D97-AF65-F5344CB8AC3E}">
        <p14:creationId xmlns:p14="http://schemas.microsoft.com/office/powerpoint/2010/main" val="19100003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190625" y="1946672"/>
            <a:ext cx="4833938"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67437" y="1946672"/>
            <a:ext cx="4833938"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980994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196" y="274588"/>
            <a:ext cx="10971609"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10196" y="1534791"/>
            <a:ext cx="5386090"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fr-FR"/>
              <a:t>Cliquez pour modifier les styles du texte du masque</a:t>
            </a:r>
          </a:p>
        </p:txBody>
      </p:sp>
      <p:sp>
        <p:nvSpPr>
          <p:cNvPr id="4" name="Espace réservé du contenu 3"/>
          <p:cNvSpPr>
            <a:spLocks noGrp="1"/>
          </p:cNvSpPr>
          <p:nvPr>
            <p:ph sz="half" idx="2"/>
          </p:nvPr>
        </p:nvSpPr>
        <p:spPr>
          <a:xfrm>
            <a:off x="610196" y="2174379"/>
            <a:ext cx="5386090"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2739" y="1534791"/>
            <a:ext cx="5389066"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fr-FR"/>
              <a:t>Cliquez pour modifier les styles du texte du masque</a:t>
            </a:r>
          </a:p>
        </p:txBody>
      </p:sp>
      <p:sp>
        <p:nvSpPr>
          <p:cNvPr id="6" name="Espace réservé du contenu 5"/>
          <p:cNvSpPr>
            <a:spLocks noGrp="1"/>
          </p:cNvSpPr>
          <p:nvPr>
            <p:ph sz="quarter" idx="4"/>
          </p:nvPr>
        </p:nvSpPr>
        <p:spPr>
          <a:xfrm>
            <a:off x="6192739" y="2174379"/>
            <a:ext cx="5389066"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729703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229744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7994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196" y="273473"/>
            <a:ext cx="4010918" cy="1161975"/>
          </a:xfrm>
        </p:spPr>
        <p:txBody>
          <a:bodyPr anchor="b"/>
          <a:lstStyle>
            <a:lvl1pPr algn="l">
              <a:defRPr sz="1406" b="1"/>
            </a:lvl1pPr>
          </a:lstStyle>
          <a:p>
            <a:r>
              <a:rPr lang="fr-FR"/>
              <a:t>Cliquez et modifiez le titre</a:t>
            </a:r>
          </a:p>
        </p:txBody>
      </p:sp>
      <p:sp>
        <p:nvSpPr>
          <p:cNvPr id="3" name="Espace réservé du contenu 2"/>
          <p:cNvSpPr>
            <a:spLocks noGrp="1"/>
          </p:cNvSpPr>
          <p:nvPr>
            <p:ph idx="1"/>
          </p:nvPr>
        </p:nvSpPr>
        <p:spPr>
          <a:xfrm>
            <a:off x="4766965" y="273472"/>
            <a:ext cx="6814839"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196" y="1435448"/>
            <a:ext cx="4010918"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fr-FR"/>
              <a:t>Cliquez pour modifier les styles du texte du masque</a:t>
            </a:r>
          </a:p>
        </p:txBody>
      </p:sp>
    </p:spTree>
    <p:extLst>
      <p:ext uri="{BB962C8B-B14F-4D97-AF65-F5344CB8AC3E}">
        <p14:creationId xmlns:p14="http://schemas.microsoft.com/office/powerpoint/2010/main" val="30718442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1588977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180" y="4800824"/>
            <a:ext cx="7314903" cy="567035"/>
          </a:xfrm>
        </p:spPr>
        <p:txBody>
          <a:bodyPr anchor="b"/>
          <a:lstStyle>
            <a:lvl1pPr algn="l">
              <a:defRPr sz="1406" b="1"/>
            </a:lvl1pPr>
          </a:lstStyle>
          <a:p>
            <a:r>
              <a:rPr lang="fr-FR"/>
              <a:t>Cliquez et modifiez le titre</a:t>
            </a:r>
          </a:p>
        </p:txBody>
      </p:sp>
      <p:sp>
        <p:nvSpPr>
          <p:cNvPr id="3" name="Espace réservé pour une image  2"/>
          <p:cNvSpPr>
            <a:spLocks noGrp="1"/>
          </p:cNvSpPr>
          <p:nvPr>
            <p:ph type="pic" idx="1"/>
          </p:nvPr>
        </p:nvSpPr>
        <p:spPr>
          <a:xfrm>
            <a:off x="2390180" y="612800"/>
            <a:ext cx="7314903"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fr-FR" noProof="0">
              <a:sym typeface="Gill Sans" charset="0"/>
            </a:endParaRPr>
          </a:p>
        </p:txBody>
      </p:sp>
      <p:sp>
        <p:nvSpPr>
          <p:cNvPr id="4" name="Espace réservé du texte 3"/>
          <p:cNvSpPr>
            <a:spLocks noGrp="1"/>
          </p:cNvSpPr>
          <p:nvPr>
            <p:ph type="body" sz="half" idx="2"/>
          </p:nvPr>
        </p:nvSpPr>
        <p:spPr>
          <a:xfrm>
            <a:off x="2390180" y="5367859"/>
            <a:ext cx="7314903"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fr-FR"/>
              <a:t>Cliquez pour modifier les styles du texte du masque</a:t>
            </a:r>
          </a:p>
        </p:txBody>
      </p:sp>
    </p:spTree>
    <p:extLst>
      <p:ext uri="{BB962C8B-B14F-4D97-AF65-F5344CB8AC3E}">
        <p14:creationId xmlns:p14="http://schemas.microsoft.com/office/powerpoint/2010/main" val="25352144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245055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8687" y="178594"/>
            <a:ext cx="2452688" cy="57864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190625" y="178594"/>
            <a:ext cx="7215188" cy="57864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10479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19" y="4406802"/>
            <a:ext cx="10362901" cy="1361777"/>
          </a:xfrm>
        </p:spPr>
        <p:txBody>
          <a:bodyPr anchor="t"/>
          <a:lstStyle>
            <a:lvl1pPr algn="l">
              <a:defRPr sz="2812" b="1" cap="all"/>
            </a:lvl1pPr>
          </a:lstStyle>
          <a:p>
            <a:r>
              <a:rPr lang="fr-FR"/>
              <a:t>Cliquez et modifiez le titre</a:t>
            </a:r>
          </a:p>
        </p:txBody>
      </p:sp>
      <p:sp>
        <p:nvSpPr>
          <p:cNvPr id="3" name="Espace réservé du texte 2"/>
          <p:cNvSpPr>
            <a:spLocks noGrp="1"/>
          </p:cNvSpPr>
          <p:nvPr>
            <p:ph type="body" idx="1"/>
          </p:nvPr>
        </p:nvSpPr>
        <p:spPr>
          <a:xfrm>
            <a:off x="962919" y="2906613"/>
            <a:ext cx="10362901" cy="1500188"/>
          </a:xfrm>
        </p:spPr>
        <p:txBody>
          <a:bodyPr anchor="b"/>
          <a:lstStyle>
            <a:lvl1pPr marL="0" indent="0">
              <a:buNone/>
              <a:defRPr sz="1406"/>
            </a:lvl1pPr>
            <a:lvl2pPr marL="321391" indent="0">
              <a:buNone/>
              <a:defRPr sz="1266"/>
            </a:lvl2pPr>
            <a:lvl3pPr marL="642783" indent="0">
              <a:buNone/>
              <a:defRPr sz="1125"/>
            </a:lvl3pPr>
            <a:lvl4pPr marL="964174" indent="0">
              <a:buNone/>
              <a:defRPr sz="984"/>
            </a:lvl4pPr>
            <a:lvl5pPr marL="1285565" indent="0">
              <a:buNone/>
              <a:defRPr sz="984"/>
            </a:lvl5pPr>
            <a:lvl6pPr marL="1606959" indent="0">
              <a:buNone/>
              <a:defRPr sz="984"/>
            </a:lvl6pPr>
            <a:lvl7pPr marL="1928348" indent="0">
              <a:buNone/>
              <a:defRPr sz="984"/>
            </a:lvl7pPr>
            <a:lvl8pPr marL="2249741" indent="0">
              <a:buNone/>
              <a:defRPr sz="984"/>
            </a:lvl8pPr>
            <a:lvl9pPr marL="2571133" indent="0">
              <a:buNone/>
              <a:defRPr sz="984"/>
            </a:lvl9pPr>
          </a:lstStyle>
          <a:p>
            <a:pPr lvl="0"/>
            <a:r>
              <a:rPr lang="fr-FR"/>
              <a:t>Cliquez pour modifier les styles du texte du masque</a:t>
            </a:r>
          </a:p>
        </p:txBody>
      </p:sp>
    </p:spTree>
    <p:extLst>
      <p:ext uri="{BB962C8B-B14F-4D97-AF65-F5344CB8AC3E}">
        <p14:creationId xmlns:p14="http://schemas.microsoft.com/office/powerpoint/2010/main" val="7715891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190627" y="3536156"/>
            <a:ext cx="4833938" cy="794742"/>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67437" y="3536156"/>
            <a:ext cx="4833938" cy="794742"/>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324812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196" y="274588"/>
            <a:ext cx="10971609"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10197" y="1534791"/>
            <a:ext cx="5386090" cy="639589"/>
          </a:xfrm>
        </p:spPr>
        <p:txBody>
          <a:bodyPr anchor="b"/>
          <a:lstStyle>
            <a:lvl1pPr marL="0" indent="0">
              <a:buNone/>
              <a:defRPr sz="1687" b="1"/>
            </a:lvl1pPr>
            <a:lvl2pPr marL="321391" indent="0">
              <a:buNone/>
              <a:defRPr sz="1406" b="1"/>
            </a:lvl2pPr>
            <a:lvl3pPr marL="642783" indent="0">
              <a:buNone/>
              <a:defRPr sz="1266" b="1"/>
            </a:lvl3pPr>
            <a:lvl4pPr marL="964174" indent="0">
              <a:buNone/>
              <a:defRPr sz="1125" b="1"/>
            </a:lvl4pPr>
            <a:lvl5pPr marL="1285565" indent="0">
              <a:buNone/>
              <a:defRPr sz="1125" b="1"/>
            </a:lvl5pPr>
            <a:lvl6pPr marL="1606959" indent="0">
              <a:buNone/>
              <a:defRPr sz="1125" b="1"/>
            </a:lvl6pPr>
            <a:lvl7pPr marL="1928348" indent="0">
              <a:buNone/>
              <a:defRPr sz="1125" b="1"/>
            </a:lvl7pPr>
            <a:lvl8pPr marL="2249741" indent="0">
              <a:buNone/>
              <a:defRPr sz="1125" b="1"/>
            </a:lvl8pPr>
            <a:lvl9pPr marL="2571133" indent="0">
              <a:buNone/>
              <a:defRPr sz="1125" b="1"/>
            </a:lvl9pPr>
          </a:lstStyle>
          <a:p>
            <a:pPr lvl="0"/>
            <a:r>
              <a:rPr lang="fr-FR"/>
              <a:t>Cliquez pour modifier les styles du texte du masque</a:t>
            </a:r>
          </a:p>
        </p:txBody>
      </p:sp>
      <p:sp>
        <p:nvSpPr>
          <p:cNvPr id="4" name="Espace réservé du contenu 3"/>
          <p:cNvSpPr>
            <a:spLocks noGrp="1"/>
          </p:cNvSpPr>
          <p:nvPr>
            <p:ph sz="half" idx="2"/>
          </p:nvPr>
        </p:nvSpPr>
        <p:spPr>
          <a:xfrm>
            <a:off x="610197" y="2174379"/>
            <a:ext cx="5386090"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2741" y="1534791"/>
            <a:ext cx="5389065" cy="639589"/>
          </a:xfrm>
        </p:spPr>
        <p:txBody>
          <a:bodyPr anchor="b"/>
          <a:lstStyle>
            <a:lvl1pPr marL="0" indent="0">
              <a:buNone/>
              <a:defRPr sz="1687" b="1"/>
            </a:lvl1pPr>
            <a:lvl2pPr marL="321391" indent="0">
              <a:buNone/>
              <a:defRPr sz="1406" b="1"/>
            </a:lvl2pPr>
            <a:lvl3pPr marL="642783" indent="0">
              <a:buNone/>
              <a:defRPr sz="1266" b="1"/>
            </a:lvl3pPr>
            <a:lvl4pPr marL="964174" indent="0">
              <a:buNone/>
              <a:defRPr sz="1125" b="1"/>
            </a:lvl4pPr>
            <a:lvl5pPr marL="1285565" indent="0">
              <a:buNone/>
              <a:defRPr sz="1125" b="1"/>
            </a:lvl5pPr>
            <a:lvl6pPr marL="1606959" indent="0">
              <a:buNone/>
              <a:defRPr sz="1125" b="1"/>
            </a:lvl6pPr>
            <a:lvl7pPr marL="1928348" indent="0">
              <a:buNone/>
              <a:defRPr sz="1125" b="1"/>
            </a:lvl7pPr>
            <a:lvl8pPr marL="2249741" indent="0">
              <a:buNone/>
              <a:defRPr sz="1125" b="1"/>
            </a:lvl8pPr>
            <a:lvl9pPr marL="2571133" indent="0">
              <a:buNone/>
              <a:defRPr sz="1125" b="1"/>
            </a:lvl9pPr>
          </a:lstStyle>
          <a:p>
            <a:pPr lvl="0"/>
            <a:r>
              <a:rPr lang="fr-FR"/>
              <a:t>Cliquez pour modifier les styles du texte du masque</a:t>
            </a:r>
          </a:p>
        </p:txBody>
      </p:sp>
      <p:sp>
        <p:nvSpPr>
          <p:cNvPr id="6" name="Espace réservé du contenu 5"/>
          <p:cNvSpPr>
            <a:spLocks noGrp="1"/>
          </p:cNvSpPr>
          <p:nvPr>
            <p:ph sz="quarter" idx="4"/>
          </p:nvPr>
        </p:nvSpPr>
        <p:spPr>
          <a:xfrm>
            <a:off x="6192741" y="2174379"/>
            <a:ext cx="5389065"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20078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37129727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1834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02" y="273477"/>
            <a:ext cx="4010918" cy="1161975"/>
          </a:xfrm>
        </p:spPr>
        <p:txBody>
          <a:bodyPr/>
          <a:lstStyle>
            <a:lvl1pPr algn="l">
              <a:defRPr sz="1406" b="1"/>
            </a:lvl1pPr>
          </a:lstStyle>
          <a:p>
            <a:r>
              <a:rPr lang="fr-FR"/>
              <a:t>Cliquez et modifiez le titre</a:t>
            </a:r>
          </a:p>
        </p:txBody>
      </p:sp>
      <p:sp>
        <p:nvSpPr>
          <p:cNvPr id="3" name="Espace réservé du contenu 2"/>
          <p:cNvSpPr>
            <a:spLocks noGrp="1"/>
          </p:cNvSpPr>
          <p:nvPr>
            <p:ph idx="1"/>
          </p:nvPr>
        </p:nvSpPr>
        <p:spPr>
          <a:xfrm>
            <a:off x="4766966" y="273473"/>
            <a:ext cx="6814840" cy="5852294"/>
          </a:xfrm>
        </p:spPr>
        <p:txBody>
          <a:bodyPr/>
          <a:lstStyle>
            <a:lvl1pPr>
              <a:defRPr sz="218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202" y="1435448"/>
            <a:ext cx="4010918" cy="4690318"/>
          </a:xfrm>
        </p:spPr>
        <p:txBody>
          <a:bodyPr/>
          <a:lstStyle>
            <a:lvl1pPr marL="0" indent="0">
              <a:buNone/>
              <a:defRPr sz="984"/>
            </a:lvl1pPr>
            <a:lvl2pPr marL="321391" indent="0">
              <a:buNone/>
              <a:defRPr sz="773"/>
            </a:lvl2pPr>
            <a:lvl3pPr marL="642783" indent="0">
              <a:buNone/>
              <a:defRPr sz="703"/>
            </a:lvl3pPr>
            <a:lvl4pPr marL="964174" indent="0">
              <a:buNone/>
              <a:defRPr sz="633"/>
            </a:lvl4pPr>
            <a:lvl5pPr marL="1285565" indent="0">
              <a:buNone/>
              <a:defRPr sz="633"/>
            </a:lvl5pPr>
            <a:lvl6pPr marL="1606959" indent="0">
              <a:buNone/>
              <a:defRPr sz="633"/>
            </a:lvl6pPr>
            <a:lvl7pPr marL="1928348" indent="0">
              <a:buNone/>
              <a:defRPr sz="633"/>
            </a:lvl7pPr>
            <a:lvl8pPr marL="2249741" indent="0">
              <a:buNone/>
              <a:defRPr sz="633"/>
            </a:lvl8pPr>
            <a:lvl9pPr marL="2571133" indent="0">
              <a:buNone/>
              <a:defRPr sz="633"/>
            </a:lvl9pPr>
          </a:lstStyle>
          <a:p>
            <a:pPr lvl="0"/>
            <a:r>
              <a:rPr lang="fr-FR"/>
              <a:t>Cliquez pour modifier les styles du texte du masque</a:t>
            </a:r>
          </a:p>
        </p:txBody>
      </p:sp>
    </p:spTree>
    <p:extLst>
      <p:ext uri="{BB962C8B-B14F-4D97-AF65-F5344CB8AC3E}">
        <p14:creationId xmlns:p14="http://schemas.microsoft.com/office/powerpoint/2010/main" val="2306941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185" y="4800824"/>
            <a:ext cx="7314903" cy="567035"/>
          </a:xfrm>
        </p:spPr>
        <p:txBody>
          <a:bodyPr/>
          <a:lstStyle>
            <a:lvl1pPr algn="l">
              <a:defRPr sz="1406" b="1"/>
            </a:lvl1pPr>
          </a:lstStyle>
          <a:p>
            <a:r>
              <a:rPr lang="fr-FR"/>
              <a:t>Cliquez et modifiez le titre</a:t>
            </a:r>
          </a:p>
        </p:txBody>
      </p:sp>
      <p:sp>
        <p:nvSpPr>
          <p:cNvPr id="3" name="Espace réservé pour une image  2"/>
          <p:cNvSpPr>
            <a:spLocks noGrp="1"/>
          </p:cNvSpPr>
          <p:nvPr>
            <p:ph type="pic" idx="1"/>
          </p:nvPr>
        </p:nvSpPr>
        <p:spPr>
          <a:xfrm>
            <a:off x="2390185" y="612800"/>
            <a:ext cx="7314903" cy="4114354"/>
          </a:xfrm>
        </p:spPr>
        <p:txBody>
          <a:bodyPr/>
          <a:lstStyle>
            <a:lvl1pPr marL="0" indent="0">
              <a:buNone/>
              <a:defRPr sz="2180"/>
            </a:lvl1pPr>
            <a:lvl2pPr marL="321391" indent="0">
              <a:buNone/>
              <a:defRPr sz="1969"/>
            </a:lvl2pPr>
            <a:lvl3pPr marL="642783" indent="0">
              <a:buNone/>
              <a:defRPr sz="1687"/>
            </a:lvl3pPr>
            <a:lvl4pPr marL="964174" indent="0">
              <a:buNone/>
              <a:defRPr sz="1406"/>
            </a:lvl4pPr>
            <a:lvl5pPr marL="1285565" indent="0">
              <a:buNone/>
              <a:defRPr sz="1406"/>
            </a:lvl5pPr>
            <a:lvl6pPr marL="1606959" indent="0">
              <a:buNone/>
              <a:defRPr sz="1406"/>
            </a:lvl6pPr>
            <a:lvl7pPr marL="1928348" indent="0">
              <a:buNone/>
              <a:defRPr sz="1406"/>
            </a:lvl7pPr>
            <a:lvl8pPr marL="2249741" indent="0">
              <a:buNone/>
              <a:defRPr sz="1406"/>
            </a:lvl8pPr>
            <a:lvl9pPr marL="2571133" indent="0">
              <a:buNone/>
              <a:defRPr sz="1406"/>
            </a:lvl9pPr>
          </a:lstStyle>
          <a:p>
            <a:pPr lvl="0"/>
            <a:endParaRPr lang="fr-FR" noProof="0">
              <a:sym typeface="Gill Sans" charset="0"/>
            </a:endParaRPr>
          </a:p>
        </p:txBody>
      </p:sp>
      <p:sp>
        <p:nvSpPr>
          <p:cNvPr id="4" name="Espace réservé du texte 3"/>
          <p:cNvSpPr>
            <a:spLocks noGrp="1"/>
          </p:cNvSpPr>
          <p:nvPr>
            <p:ph type="body" sz="half" idx="2"/>
          </p:nvPr>
        </p:nvSpPr>
        <p:spPr>
          <a:xfrm>
            <a:off x="2390185" y="5367860"/>
            <a:ext cx="7314903" cy="804788"/>
          </a:xfrm>
        </p:spPr>
        <p:txBody>
          <a:bodyPr/>
          <a:lstStyle>
            <a:lvl1pPr marL="0" indent="0">
              <a:buNone/>
              <a:defRPr sz="984"/>
            </a:lvl1pPr>
            <a:lvl2pPr marL="321391" indent="0">
              <a:buNone/>
              <a:defRPr sz="773"/>
            </a:lvl2pPr>
            <a:lvl3pPr marL="642783" indent="0">
              <a:buNone/>
              <a:defRPr sz="703"/>
            </a:lvl3pPr>
            <a:lvl4pPr marL="964174" indent="0">
              <a:buNone/>
              <a:defRPr sz="633"/>
            </a:lvl4pPr>
            <a:lvl5pPr marL="1285565" indent="0">
              <a:buNone/>
              <a:defRPr sz="633"/>
            </a:lvl5pPr>
            <a:lvl6pPr marL="1606959" indent="0">
              <a:buNone/>
              <a:defRPr sz="633"/>
            </a:lvl6pPr>
            <a:lvl7pPr marL="1928348" indent="0">
              <a:buNone/>
              <a:defRPr sz="633"/>
            </a:lvl7pPr>
            <a:lvl8pPr marL="2249741" indent="0">
              <a:buNone/>
              <a:defRPr sz="633"/>
            </a:lvl8pPr>
            <a:lvl9pPr marL="2571133" indent="0">
              <a:buNone/>
              <a:defRPr sz="633"/>
            </a:lvl9pPr>
          </a:lstStyle>
          <a:p>
            <a:pPr lvl="0"/>
            <a:r>
              <a:rPr lang="fr-FR"/>
              <a:t>Cliquez pour modifier les styles du texte du masque</a:t>
            </a:r>
          </a:p>
        </p:txBody>
      </p:sp>
    </p:spTree>
    <p:extLst>
      <p:ext uri="{BB962C8B-B14F-4D97-AF65-F5344CB8AC3E}">
        <p14:creationId xmlns:p14="http://schemas.microsoft.com/office/powerpoint/2010/main" val="19283833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190625" y="3536156"/>
            <a:ext cx="9810750" cy="7947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788" tIns="50788" rIns="50788" bIns="50788"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6" name="Rectangle 2"/>
          <p:cNvSpPr>
            <a:spLocks noGrp="1" noChangeArrowheads="1"/>
          </p:cNvSpPr>
          <p:nvPr>
            <p:ph type="title"/>
          </p:nvPr>
        </p:nvSpPr>
        <p:spPr bwMode="auto">
          <a:xfrm>
            <a:off x="1190625" y="1151930"/>
            <a:ext cx="9810750" cy="2321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788" tIns="50788" rIns="50788" bIns="50788" numCol="1" anchor="b" anchorCtr="0" compatLnSpc="1">
            <a:prstTxWarp prst="textNoShape">
              <a:avLst/>
            </a:prstTxWarp>
          </a:bodyPr>
          <a:lstStyle/>
          <a:p>
            <a:pPr lvl="0"/>
            <a:r>
              <a:rPr lang="en-US">
                <a:sym typeface="Gill Sans" charset="0"/>
              </a:rPr>
              <a:t>Click to edit Master title style</a:t>
            </a:r>
          </a:p>
        </p:txBody>
      </p:sp>
    </p:spTree>
    <p:extLst>
      <p:ext uri="{BB962C8B-B14F-4D97-AF65-F5344CB8AC3E}">
        <p14:creationId xmlns:p14="http://schemas.microsoft.com/office/powerpoint/2010/main" val="3236157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906">
          <a:solidFill>
            <a:schemeClr val="tx1"/>
          </a:solidFill>
          <a:latin typeface="Arial" charset="0"/>
          <a:ea typeface="ＭＳ Ｐゴシック" charset="0"/>
          <a:cs typeface="Arial" charset="0"/>
          <a:sym typeface="Gill Sans" charset="0"/>
        </a:defRPr>
      </a:lvl1pPr>
      <a:lvl2pPr algn="ctr" rtl="0" eaLnBrk="0" fontAlgn="base" hangingPunct="0">
        <a:spcBef>
          <a:spcPct val="0"/>
        </a:spcBef>
        <a:spcAft>
          <a:spcPct val="0"/>
        </a:spcAft>
        <a:defRPr sz="5906">
          <a:solidFill>
            <a:schemeClr val="tx1"/>
          </a:solidFill>
          <a:latin typeface="Arial" charset="0"/>
          <a:ea typeface="ＭＳ Ｐゴシック" charset="0"/>
          <a:cs typeface="Arial" charset="0"/>
          <a:sym typeface="Gill Sans" charset="0"/>
        </a:defRPr>
      </a:lvl2pPr>
      <a:lvl3pPr algn="ctr" rtl="0" eaLnBrk="0" fontAlgn="base" hangingPunct="0">
        <a:spcBef>
          <a:spcPct val="0"/>
        </a:spcBef>
        <a:spcAft>
          <a:spcPct val="0"/>
        </a:spcAft>
        <a:defRPr sz="5906">
          <a:solidFill>
            <a:schemeClr val="tx1"/>
          </a:solidFill>
          <a:latin typeface="Arial" charset="0"/>
          <a:ea typeface="ＭＳ Ｐゴシック" charset="0"/>
          <a:cs typeface="Arial" charset="0"/>
          <a:sym typeface="Gill Sans" charset="0"/>
        </a:defRPr>
      </a:lvl3pPr>
      <a:lvl4pPr algn="ctr" rtl="0" eaLnBrk="0" fontAlgn="base" hangingPunct="0">
        <a:spcBef>
          <a:spcPct val="0"/>
        </a:spcBef>
        <a:spcAft>
          <a:spcPct val="0"/>
        </a:spcAft>
        <a:defRPr sz="5906">
          <a:solidFill>
            <a:schemeClr val="tx1"/>
          </a:solidFill>
          <a:latin typeface="Arial" charset="0"/>
          <a:ea typeface="ＭＳ Ｐゴシック" charset="0"/>
          <a:cs typeface="Arial" charset="0"/>
          <a:sym typeface="Gill Sans" charset="0"/>
        </a:defRPr>
      </a:lvl4pPr>
      <a:lvl5pPr algn="ctr" rtl="0" eaLnBrk="0" fontAlgn="base" hangingPunct="0">
        <a:spcBef>
          <a:spcPct val="0"/>
        </a:spcBef>
        <a:spcAft>
          <a:spcPct val="0"/>
        </a:spcAft>
        <a:defRPr sz="5906">
          <a:solidFill>
            <a:schemeClr val="tx1"/>
          </a:solidFill>
          <a:latin typeface="Arial" charset="0"/>
          <a:ea typeface="ＭＳ Ｐゴシック" charset="0"/>
          <a:cs typeface="Arial" charset="0"/>
          <a:sym typeface="Gill Sans" charset="0"/>
        </a:defRPr>
      </a:lvl5pPr>
      <a:lvl6pPr marL="321391"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6pPr>
      <a:lvl7pPr marL="642783"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7pPr>
      <a:lvl8pPr marL="964174"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8pPr>
      <a:lvl9pPr marL="1285565"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9pPr>
    </p:titleStyle>
    <p:bodyStyle>
      <a:lvl1pPr marL="239977" indent="-239977" algn="ctr" rtl="0" eaLnBrk="0" fontAlgn="base" hangingPunct="0">
        <a:spcBef>
          <a:spcPct val="0"/>
        </a:spcBef>
        <a:spcAft>
          <a:spcPct val="0"/>
        </a:spcAft>
        <a:defRPr sz="2531">
          <a:solidFill>
            <a:schemeClr val="tx1"/>
          </a:solidFill>
          <a:latin typeface="Arial" charset="0"/>
          <a:ea typeface="ＭＳ Ｐゴシック" charset="0"/>
          <a:cs typeface="Arial" charset="0"/>
          <a:sym typeface="Gill Sans" charset="0"/>
        </a:defRPr>
      </a:lvl1pPr>
      <a:lvl2pPr marL="521252" indent="-199795" algn="ctr" rtl="0" eaLnBrk="0" fontAlgn="base" hangingPunct="0">
        <a:spcBef>
          <a:spcPct val="0"/>
        </a:spcBef>
        <a:spcAft>
          <a:spcPct val="0"/>
        </a:spcAft>
        <a:defRPr sz="2531">
          <a:solidFill>
            <a:schemeClr val="tx1"/>
          </a:solidFill>
          <a:latin typeface="Arial" charset="0"/>
          <a:ea typeface="Arial" charset="0"/>
          <a:cs typeface="Arial" charset="0"/>
          <a:sym typeface="Gill Sans" charset="0"/>
        </a:defRPr>
      </a:lvl2pPr>
      <a:lvl3pPr marL="802527" indent="-159613" algn="ctr" rtl="0" eaLnBrk="0" fontAlgn="base" hangingPunct="0">
        <a:spcBef>
          <a:spcPct val="0"/>
        </a:spcBef>
        <a:spcAft>
          <a:spcPct val="0"/>
        </a:spcAft>
        <a:defRPr sz="2531">
          <a:solidFill>
            <a:schemeClr val="tx1"/>
          </a:solidFill>
          <a:latin typeface="Arial" charset="0"/>
          <a:ea typeface="Arial" charset="0"/>
          <a:cs typeface="Arial" charset="0"/>
          <a:sym typeface="Gill Sans" charset="0"/>
        </a:defRPr>
      </a:lvl3pPr>
      <a:lvl4pPr marL="1123985" indent="-159613" algn="ctr" rtl="0" eaLnBrk="0" fontAlgn="base" hangingPunct="0">
        <a:spcBef>
          <a:spcPct val="0"/>
        </a:spcBef>
        <a:spcAft>
          <a:spcPct val="0"/>
        </a:spcAft>
        <a:defRPr sz="2531">
          <a:solidFill>
            <a:schemeClr val="tx1"/>
          </a:solidFill>
          <a:latin typeface="Arial" charset="0"/>
          <a:ea typeface="Arial" charset="0"/>
          <a:cs typeface="Arial" charset="0"/>
          <a:sym typeface="Gill Sans" charset="0"/>
        </a:defRPr>
      </a:lvl4pPr>
      <a:lvl5pPr marL="1445442" indent="-159613" algn="ctr" rtl="0" eaLnBrk="0" fontAlgn="base" hangingPunct="0">
        <a:spcBef>
          <a:spcPct val="0"/>
        </a:spcBef>
        <a:spcAft>
          <a:spcPct val="0"/>
        </a:spcAft>
        <a:defRPr sz="2531">
          <a:solidFill>
            <a:schemeClr val="tx1"/>
          </a:solidFill>
          <a:latin typeface="Arial" charset="0"/>
          <a:ea typeface="Arial" charset="0"/>
          <a:cs typeface="Arial" charset="0"/>
          <a:sym typeface="Gill Sans" charset="0"/>
        </a:defRPr>
      </a:lvl5pPr>
      <a:lvl6pPr marL="321391" algn="ctr" rtl="0" fontAlgn="base">
        <a:spcBef>
          <a:spcPct val="0"/>
        </a:spcBef>
        <a:spcAft>
          <a:spcPct val="0"/>
        </a:spcAft>
        <a:defRPr sz="2531">
          <a:solidFill>
            <a:schemeClr val="tx1"/>
          </a:solidFill>
          <a:latin typeface="+mn-lt"/>
          <a:ea typeface="+mn-ea"/>
          <a:cs typeface="+mn-cs"/>
          <a:sym typeface="Gill Sans" charset="0"/>
        </a:defRPr>
      </a:lvl6pPr>
      <a:lvl7pPr marL="642783" algn="ctr" rtl="0" fontAlgn="base">
        <a:spcBef>
          <a:spcPct val="0"/>
        </a:spcBef>
        <a:spcAft>
          <a:spcPct val="0"/>
        </a:spcAft>
        <a:defRPr sz="2531">
          <a:solidFill>
            <a:schemeClr val="tx1"/>
          </a:solidFill>
          <a:latin typeface="+mn-lt"/>
          <a:ea typeface="+mn-ea"/>
          <a:cs typeface="+mn-cs"/>
          <a:sym typeface="Gill Sans" charset="0"/>
        </a:defRPr>
      </a:lvl7pPr>
      <a:lvl8pPr marL="964174" algn="ctr" rtl="0" fontAlgn="base">
        <a:spcBef>
          <a:spcPct val="0"/>
        </a:spcBef>
        <a:spcAft>
          <a:spcPct val="0"/>
        </a:spcAft>
        <a:defRPr sz="2531">
          <a:solidFill>
            <a:schemeClr val="tx1"/>
          </a:solidFill>
          <a:latin typeface="+mn-lt"/>
          <a:ea typeface="+mn-ea"/>
          <a:cs typeface="+mn-cs"/>
          <a:sym typeface="Gill Sans" charset="0"/>
        </a:defRPr>
      </a:lvl8pPr>
      <a:lvl9pPr marL="1285565" algn="ctr" rtl="0" fontAlgn="base">
        <a:spcBef>
          <a:spcPct val="0"/>
        </a:spcBef>
        <a:spcAft>
          <a:spcPct val="0"/>
        </a:spcAft>
        <a:defRPr sz="2531">
          <a:solidFill>
            <a:schemeClr val="tx1"/>
          </a:solidFill>
          <a:latin typeface="+mn-lt"/>
          <a:ea typeface="+mn-ea"/>
          <a:cs typeface="+mn-cs"/>
          <a:sym typeface="Gill Sans" charset="0"/>
        </a:defRPr>
      </a:lvl9pPr>
    </p:bodyStyle>
    <p:otherStyle>
      <a:defPPr>
        <a:defRPr lang="fr-FR"/>
      </a:defPPr>
      <a:lvl1pPr marL="0" algn="l" defTabSz="321391" rtl="0" eaLnBrk="1" latinLnBrk="0" hangingPunct="1">
        <a:defRPr sz="1266" kern="1200">
          <a:solidFill>
            <a:schemeClr val="tx1"/>
          </a:solidFill>
          <a:latin typeface="+mn-lt"/>
          <a:ea typeface="+mn-ea"/>
          <a:cs typeface="+mn-cs"/>
        </a:defRPr>
      </a:lvl1pPr>
      <a:lvl2pPr marL="321391" algn="l" defTabSz="321391" rtl="0" eaLnBrk="1" latinLnBrk="0" hangingPunct="1">
        <a:defRPr sz="1266" kern="1200">
          <a:solidFill>
            <a:schemeClr val="tx1"/>
          </a:solidFill>
          <a:latin typeface="+mn-lt"/>
          <a:ea typeface="+mn-ea"/>
          <a:cs typeface="+mn-cs"/>
        </a:defRPr>
      </a:lvl2pPr>
      <a:lvl3pPr marL="642783" algn="l" defTabSz="321391" rtl="0" eaLnBrk="1" latinLnBrk="0" hangingPunct="1">
        <a:defRPr sz="1266" kern="1200">
          <a:solidFill>
            <a:schemeClr val="tx1"/>
          </a:solidFill>
          <a:latin typeface="+mn-lt"/>
          <a:ea typeface="+mn-ea"/>
          <a:cs typeface="+mn-cs"/>
        </a:defRPr>
      </a:lvl3pPr>
      <a:lvl4pPr marL="964174" algn="l" defTabSz="321391" rtl="0" eaLnBrk="1" latinLnBrk="0" hangingPunct="1">
        <a:defRPr sz="1266" kern="1200">
          <a:solidFill>
            <a:schemeClr val="tx1"/>
          </a:solidFill>
          <a:latin typeface="+mn-lt"/>
          <a:ea typeface="+mn-ea"/>
          <a:cs typeface="+mn-cs"/>
        </a:defRPr>
      </a:lvl4pPr>
      <a:lvl5pPr marL="1285565" algn="l" defTabSz="321391" rtl="0" eaLnBrk="1" latinLnBrk="0" hangingPunct="1">
        <a:defRPr sz="1266" kern="1200">
          <a:solidFill>
            <a:schemeClr val="tx1"/>
          </a:solidFill>
          <a:latin typeface="+mn-lt"/>
          <a:ea typeface="+mn-ea"/>
          <a:cs typeface="+mn-cs"/>
        </a:defRPr>
      </a:lvl5pPr>
      <a:lvl6pPr marL="1606959" algn="l" defTabSz="321391" rtl="0" eaLnBrk="1" latinLnBrk="0" hangingPunct="1">
        <a:defRPr sz="1266" kern="1200">
          <a:solidFill>
            <a:schemeClr val="tx1"/>
          </a:solidFill>
          <a:latin typeface="+mn-lt"/>
          <a:ea typeface="+mn-ea"/>
          <a:cs typeface="+mn-cs"/>
        </a:defRPr>
      </a:lvl6pPr>
      <a:lvl7pPr marL="1928348" algn="l" defTabSz="321391" rtl="0" eaLnBrk="1" latinLnBrk="0" hangingPunct="1">
        <a:defRPr sz="1266" kern="1200">
          <a:solidFill>
            <a:schemeClr val="tx1"/>
          </a:solidFill>
          <a:latin typeface="+mn-lt"/>
          <a:ea typeface="+mn-ea"/>
          <a:cs typeface="+mn-cs"/>
        </a:defRPr>
      </a:lvl7pPr>
      <a:lvl8pPr marL="2249741" algn="l" defTabSz="321391" rtl="0" eaLnBrk="1" latinLnBrk="0" hangingPunct="1">
        <a:defRPr sz="1266" kern="1200">
          <a:solidFill>
            <a:schemeClr val="tx1"/>
          </a:solidFill>
          <a:latin typeface="+mn-lt"/>
          <a:ea typeface="+mn-ea"/>
          <a:cs typeface="+mn-cs"/>
        </a:defRPr>
      </a:lvl8pPr>
      <a:lvl9pPr marL="2571133" algn="l" defTabSz="321391"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190625" y="178594"/>
            <a:ext cx="981075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1190625" y="1946672"/>
            <a:ext cx="9810750" cy="40183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2600393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906">
          <a:solidFill>
            <a:schemeClr val="tx1"/>
          </a:solidFill>
          <a:latin typeface="+mj-lt"/>
          <a:ea typeface="+mj-ea"/>
          <a:cs typeface="+mj-cs"/>
          <a:sym typeface="Gill Sans" charset="0"/>
        </a:defRPr>
      </a:lvl1pPr>
      <a:lvl2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9pPr>
    </p:titleStyle>
    <p:bodyStyle>
      <a:lvl1pPr marL="589338"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1pPr>
      <a:lvl2pPr marL="901866"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2pPr>
      <a:lvl3pPr marL="1214394"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3pPr>
      <a:lvl4pPr marL="1526922"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4pPr>
      <a:lvl5pPr marL="1839450"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5pPr>
      <a:lvl6pPr marL="2160908"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6pPr>
      <a:lvl7pPr marL="2482365"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7pPr>
      <a:lvl8pPr marL="2803822"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8pPr>
      <a:lvl9pPr marL="3125280"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9pPr>
    </p:bodyStyle>
    <p:otherStyle>
      <a:defPPr>
        <a:defRPr lang="fr-FR"/>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00720" name="Object 15"/>
          <p:cNvGraphicFramePr>
            <a:graphicFrameLocks noChangeAspect="1"/>
          </p:cNvGraphicFramePr>
          <p:nvPr/>
        </p:nvGraphicFramePr>
        <p:xfrm>
          <a:off x="7516938" y="2303860"/>
          <a:ext cx="3151063" cy="4554140"/>
        </p:xfrm>
        <a:graphic>
          <a:graphicData uri="http://schemas.openxmlformats.org/presentationml/2006/ole">
            <mc:AlternateContent xmlns:mc="http://schemas.openxmlformats.org/markup-compatibility/2006">
              <mc:Choice xmlns:v="urn:schemas-microsoft-com:vml" Requires="v">
                <p:oleObj spid="_x0000_s1038" name="Photo Editor Photo" r:id="rId4" imgW="5485714" imgH="4114286" progId="MSPhotoEd.3">
                  <p:embed/>
                </p:oleObj>
              </mc:Choice>
              <mc:Fallback>
                <p:oleObj name="Photo Editor Photo" r:id="rId4" imgW="5485714" imgH="4114286" progId="MSPhotoEd.3">
                  <p:embed/>
                  <p:pic>
                    <p:nvPicPr>
                      <p:cNvPr id="20072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938" y="2303860"/>
                        <a:ext cx="3151063" cy="45541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00719" name="Object 17"/>
          <p:cNvGraphicFramePr>
            <a:graphicFrameLocks noChangeAspect="1"/>
          </p:cNvGraphicFramePr>
          <p:nvPr/>
        </p:nvGraphicFramePr>
        <p:xfrm>
          <a:off x="4470798" y="2303859"/>
          <a:ext cx="3053953" cy="4537398"/>
        </p:xfrm>
        <a:graphic>
          <a:graphicData uri="http://schemas.openxmlformats.org/presentationml/2006/ole">
            <mc:AlternateContent xmlns:mc="http://schemas.openxmlformats.org/markup-compatibility/2006">
              <mc:Choice xmlns:v="urn:schemas-microsoft-com:vml" Requires="v">
                <p:oleObj spid="_x0000_s1039" name="Photo Editor Photo" r:id="rId6" imgW="3191320" imgH="4476190" progId="MSPhotoEd.3">
                  <p:embed/>
                </p:oleObj>
              </mc:Choice>
              <mc:Fallback>
                <p:oleObj name="Photo Editor Photo" r:id="rId6" imgW="3191320" imgH="4476190" progId="MSPhotoEd.3">
                  <p:embed/>
                  <p:pic>
                    <p:nvPicPr>
                      <p:cNvPr id="20071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798" y="2303859"/>
                        <a:ext cx="3053953" cy="4537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00718" name="Object 14"/>
          <p:cNvGraphicFramePr>
            <a:graphicFrameLocks noChangeAspect="1"/>
          </p:cNvGraphicFramePr>
          <p:nvPr/>
        </p:nvGraphicFramePr>
        <p:xfrm>
          <a:off x="1524001" y="2303860"/>
          <a:ext cx="2946797" cy="4554140"/>
        </p:xfrm>
        <a:graphic>
          <a:graphicData uri="http://schemas.openxmlformats.org/presentationml/2006/ole">
            <mc:AlternateContent xmlns:mc="http://schemas.openxmlformats.org/markup-compatibility/2006">
              <mc:Choice xmlns:v="urn:schemas-microsoft-com:vml" Requires="v">
                <p:oleObj spid="_x0000_s1040" name="Photo Editor Photo" r:id="rId8" imgW="4285714" imgH="3191320" progId="MSPhotoEd.3">
                  <p:embed/>
                </p:oleObj>
              </mc:Choice>
              <mc:Fallback>
                <p:oleObj name="Photo Editor Photo" r:id="rId8" imgW="4285714" imgH="3191320" progId="MSPhotoEd.3">
                  <p:embed/>
                  <p:pic>
                    <p:nvPicPr>
                      <p:cNvPr id="200718"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2303860"/>
                        <a:ext cx="2946797" cy="45541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0709" name="Line 5"/>
          <p:cNvSpPr>
            <a:spLocks noChangeShapeType="1"/>
          </p:cNvSpPr>
          <p:nvPr/>
        </p:nvSpPr>
        <p:spPr bwMode="auto">
          <a:xfrm>
            <a:off x="1524000" y="2264495"/>
            <a:ext cx="9144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4281" tIns="32141" rIns="64281" bIns="32141"/>
          <a:lstStyle/>
          <a:p>
            <a:pPr defTabSz="642915" fontAlgn="base">
              <a:spcBef>
                <a:spcPct val="0"/>
              </a:spcBef>
              <a:spcAft>
                <a:spcPct val="0"/>
              </a:spcAft>
            </a:pPr>
            <a:endParaRPr lang="fr-FR" sz="2531">
              <a:solidFill>
                <a:srgbClr val="000000"/>
              </a:solidFill>
              <a:effectLst>
                <a:outerShdw blurRad="38100" dist="38100" dir="2700000" algn="tl">
                  <a:srgbClr val="000000">
                    <a:alpha val="43137"/>
                  </a:srgbClr>
                </a:outerShdw>
              </a:effectLst>
              <a:latin typeface="Century Gothic"/>
              <a:cs typeface="Century Gothic"/>
              <a:sym typeface="Gill Sans" charset="0"/>
            </a:endParaRPr>
          </a:p>
        </p:txBody>
      </p:sp>
      <p:sp>
        <p:nvSpPr>
          <p:cNvPr id="200710" name="Line 6"/>
          <p:cNvSpPr>
            <a:spLocks noChangeShapeType="1"/>
          </p:cNvSpPr>
          <p:nvPr/>
        </p:nvSpPr>
        <p:spPr bwMode="auto">
          <a:xfrm>
            <a:off x="1524000" y="6849070"/>
            <a:ext cx="9144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4281" tIns="32141" rIns="64281" bIns="32141"/>
          <a:lstStyle/>
          <a:p>
            <a:pPr defTabSz="642915" fontAlgn="base">
              <a:spcBef>
                <a:spcPct val="0"/>
              </a:spcBef>
              <a:spcAft>
                <a:spcPct val="0"/>
              </a:spcAft>
            </a:pPr>
            <a:endParaRPr lang="fr-FR" sz="4219">
              <a:solidFill>
                <a:srgbClr val="000000"/>
              </a:solidFill>
              <a:latin typeface="Gill Sans" charset="0"/>
              <a:sym typeface="Gill Sans" charset="0"/>
            </a:endParaRPr>
          </a:p>
        </p:txBody>
      </p:sp>
      <p:sp>
        <p:nvSpPr>
          <p:cNvPr id="200711" name="Line 7"/>
          <p:cNvSpPr>
            <a:spLocks noChangeShapeType="1"/>
          </p:cNvSpPr>
          <p:nvPr/>
        </p:nvSpPr>
        <p:spPr bwMode="auto">
          <a:xfrm>
            <a:off x="1532929" y="2303860"/>
            <a:ext cx="0" cy="45541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4281" tIns="32141" rIns="64281" bIns="32141"/>
          <a:lstStyle/>
          <a:p>
            <a:pPr defTabSz="642915" fontAlgn="base">
              <a:spcBef>
                <a:spcPct val="0"/>
              </a:spcBef>
              <a:spcAft>
                <a:spcPct val="0"/>
              </a:spcAft>
            </a:pPr>
            <a:endParaRPr lang="fr-FR" sz="4219">
              <a:solidFill>
                <a:srgbClr val="000000"/>
              </a:solidFill>
              <a:latin typeface="Gill Sans" charset="0"/>
              <a:sym typeface="Gill Sans" charset="0"/>
            </a:endParaRPr>
          </a:p>
        </p:txBody>
      </p:sp>
      <p:sp>
        <p:nvSpPr>
          <p:cNvPr id="200712" name="Line 8"/>
          <p:cNvSpPr>
            <a:spLocks noChangeShapeType="1"/>
          </p:cNvSpPr>
          <p:nvPr/>
        </p:nvSpPr>
        <p:spPr bwMode="auto">
          <a:xfrm>
            <a:off x="4470797" y="2303860"/>
            <a:ext cx="0" cy="45541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4281" tIns="32141" rIns="64281" bIns="32141"/>
          <a:lstStyle/>
          <a:p>
            <a:pPr defTabSz="642915" fontAlgn="base">
              <a:spcBef>
                <a:spcPct val="0"/>
              </a:spcBef>
              <a:spcAft>
                <a:spcPct val="0"/>
              </a:spcAft>
            </a:pPr>
            <a:endParaRPr lang="fr-FR" sz="4219">
              <a:solidFill>
                <a:srgbClr val="000000"/>
              </a:solidFill>
              <a:latin typeface="Gill Sans" charset="0"/>
              <a:sym typeface="Gill Sans" charset="0"/>
            </a:endParaRPr>
          </a:p>
        </p:txBody>
      </p:sp>
      <p:sp>
        <p:nvSpPr>
          <p:cNvPr id="200713" name="Line 9"/>
          <p:cNvSpPr>
            <a:spLocks noChangeShapeType="1"/>
          </p:cNvSpPr>
          <p:nvPr/>
        </p:nvSpPr>
        <p:spPr bwMode="auto">
          <a:xfrm>
            <a:off x="7524750" y="2303860"/>
            <a:ext cx="0" cy="45541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4281" tIns="32141" rIns="64281" bIns="32141"/>
          <a:lstStyle/>
          <a:p>
            <a:pPr defTabSz="642915" fontAlgn="base">
              <a:spcBef>
                <a:spcPct val="0"/>
              </a:spcBef>
              <a:spcAft>
                <a:spcPct val="0"/>
              </a:spcAft>
            </a:pPr>
            <a:endParaRPr lang="fr-FR" sz="4219">
              <a:solidFill>
                <a:srgbClr val="000000"/>
              </a:solidFill>
              <a:latin typeface="Gill Sans" charset="0"/>
              <a:sym typeface="Gill Sans" charset="0"/>
            </a:endParaRPr>
          </a:p>
        </p:txBody>
      </p:sp>
      <p:sp>
        <p:nvSpPr>
          <p:cNvPr id="200714" name="Line 10"/>
          <p:cNvSpPr>
            <a:spLocks noChangeShapeType="1"/>
          </p:cNvSpPr>
          <p:nvPr/>
        </p:nvSpPr>
        <p:spPr bwMode="auto">
          <a:xfrm>
            <a:off x="10659071" y="2303860"/>
            <a:ext cx="0" cy="45541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4281" tIns="32141" rIns="64281" bIns="32141"/>
          <a:lstStyle/>
          <a:p>
            <a:pPr defTabSz="642915" fontAlgn="base">
              <a:spcBef>
                <a:spcPct val="0"/>
              </a:spcBef>
              <a:spcAft>
                <a:spcPct val="0"/>
              </a:spcAft>
            </a:pPr>
            <a:endParaRPr lang="fr-FR" sz="4219">
              <a:solidFill>
                <a:srgbClr val="000000"/>
              </a:solidFill>
              <a:latin typeface="Gill Sans" charset="0"/>
              <a:sym typeface="Gill Sans" charset="0"/>
            </a:endParaRPr>
          </a:p>
        </p:txBody>
      </p:sp>
      <p:sp>
        <p:nvSpPr>
          <p:cNvPr id="200721" name="Rectangle 4"/>
          <p:cNvSpPr>
            <a:spLocks/>
          </p:cNvSpPr>
          <p:nvPr/>
        </p:nvSpPr>
        <p:spPr bwMode="auto">
          <a:xfrm>
            <a:off x="1542496" y="1100749"/>
            <a:ext cx="2946797" cy="1214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nchor="ctr"/>
          <a:lstStyle/>
          <a:p>
            <a:pPr algn="ctr" defTabSz="642915" fontAlgn="base">
              <a:spcBef>
                <a:spcPct val="0"/>
              </a:spcBef>
              <a:spcAft>
                <a:spcPct val="0"/>
              </a:spcAft>
            </a:pPr>
            <a:r>
              <a:rPr lang="fr-FR" sz="2531" dirty="0">
                <a:solidFill>
                  <a:prstClr val="white"/>
                </a:solidFill>
                <a:effectLst>
                  <a:outerShdw blurRad="38100" dist="38100" dir="2700000" algn="tl">
                    <a:srgbClr val="000000">
                      <a:alpha val="43137"/>
                    </a:srgbClr>
                  </a:outerShdw>
                </a:effectLst>
                <a:latin typeface="Century Gothic"/>
                <a:cs typeface="Century Gothic"/>
                <a:sym typeface="Gill Sans" charset="0"/>
              </a:rPr>
              <a:t>Psychologie </a:t>
            </a:r>
          </a:p>
          <a:p>
            <a:pPr algn="ctr" defTabSz="642915" fontAlgn="base">
              <a:spcBef>
                <a:spcPct val="0"/>
              </a:spcBef>
              <a:spcAft>
                <a:spcPct val="0"/>
              </a:spcAft>
            </a:pPr>
            <a:r>
              <a:rPr lang="fr-FR" sz="2531" dirty="0">
                <a:solidFill>
                  <a:prstClr val="white"/>
                </a:solidFill>
                <a:effectLst>
                  <a:outerShdw blurRad="38100" dist="38100" dir="2700000" algn="tl">
                    <a:srgbClr val="000000">
                      <a:alpha val="43137"/>
                    </a:srgbClr>
                  </a:outerShdw>
                </a:effectLst>
                <a:latin typeface="Century Gothic"/>
                <a:cs typeface="Century Gothic"/>
                <a:sym typeface="Gill Sans" charset="0"/>
              </a:rPr>
              <a:t>Cognitive</a:t>
            </a:r>
          </a:p>
          <a:p>
            <a:pPr algn="ctr" defTabSz="642915" fontAlgn="base">
              <a:spcBef>
                <a:spcPct val="0"/>
              </a:spcBef>
              <a:spcAft>
                <a:spcPct val="0"/>
              </a:spcAft>
            </a:pPr>
            <a:r>
              <a:rPr lang="fr-FR" sz="2531" dirty="0">
                <a:solidFill>
                  <a:prstClr val="white"/>
                </a:solidFill>
                <a:effectLst>
                  <a:outerShdw blurRad="38100" dist="38100" dir="2700000" algn="tl">
                    <a:srgbClr val="000000">
                      <a:alpha val="43137"/>
                    </a:srgbClr>
                  </a:outerShdw>
                </a:effectLst>
                <a:latin typeface="Century Gothic"/>
                <a:cs typeface="Century Gothic"/>
                <a:sym typeface="Gill Sans" charset="0"/>
              </a:rPr>
              <a:t>&amp; évolutionniste</a:t>
            </a:r>
          </a:p>
        </p:txBody>
      </p:sp>
      <p:sp>
        <p:nvSpPr>
          <p:cNvPr id="200722" name="Rectangle 4"/>
          <p:cNvSpPr>
            <a:spLocks/>
          </p:cNvSpPr>
          <p:nvPr/>
        </p:nvSpPr>
        <p:spPr bwMode="auto">
          <a:xfrm>
            <a:off x="4470798" y="1151364"/>
            <a:ext cx="3053953" cy="1062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nchor="ctr"/>
          <a:lstStyle/>
          <a:p>
            <a:pPr algn="ctr" defTabSz="642915" fontAlgn="base">
              <a:spcBef>
                <a:spcPct val="0"/>
              </a:spcBef>
              <a:spcAft>
                <a:spcPct val="0"/>
              </a:spcAft>
            </a:pPr>
            <a:r>
              <a:rPr lang="fr-FR" sz="2531" dirty="0">
                <a:solidFill>
                  <a:prstClr val="white"/>
                </a:solidFill>
                <a:effectLst>
                  <a:outerShdw blurRad="38100" dist="38100" dir="2700000" algn="tl">
                    <a:srgbClr val="000000">
                      <a:alpha val="43137"/>
                    </a:srgbClr>
                  </a:outerShdw>
                </a:effectLst>
                <a:latin typeface="Century Gothic"/>
                <a:cs typeface="Century Gothic"/>
                <a:sym typeface="Gill Sans" charset="0"/>
              </a:rPr>
              <a:t>Psychologie Bouddhiste</a:t>
            </a:r>
          </a:p>
        </p:txBody>
      </p:sp>
      <p:sp>
        <p:nvSpPr>
          <p:cNvPr id="200723" name="Rectangle 4"/>
          <p:cNvSpPr>
            <a:spLocks/>
          </p:cNvSpPr>
          <p:nvPr/>
        </p:nvSpPr>
        <p:spPr bwMode="auto">
          <a:xfrm>
            <a:off x="7524750" y="1151627"/>
            <a:ext cx="3143250" cy="1062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nchor="ctr"/>
          <a:lstStyle/>
          <a:p>
            <a:pPr algn="ctr" defTabSz="642915" fontAlgn="base">
              <a:spcBef>
                <a:spcPct val="0"/>
              </a:spcBef>
              <a:spcAft>
                <a:spcPct val="0"/>
              </a:spcAft>
            </a:pPr>
            <a:r>
              <a:rPr lang="fr-FR" sz="2531" dirty="0">
                <a:solidFill>
                  <a:prstClr val="white"/>
                </a:solidFill>
                <a:effectLst>
                  <a:outerShdw blurRad="38100" dist="38100" dir="2700000" algn="tl">
                    <a:srgbClr val="000000">
                      <a:alpha val="43137"/>
                    </a:srgbClr>
                  </a:outerShdw>
                </a:effectLst>
                <a:latin typeface="Century Gothic"/>
                <a:cs typeface="Century Gothic"/>
                <a:sym typeface="Gill Sans" charset="0"/>
              </a:rPr>
              <a:t>Neurosciences</a:t>
            </a:r>
          </a:p>
        </p:txBody>
      </p:sp>
      <p:sp>
        <p:nvSpPr>
          <p:cNvPr id="200724" name="Rectangle 4"/>
          <p:cNvSpPr>
            <a:spLocks/>
          </p:cNvSpPr>
          <p:nvPr/>
        </p:nvSpPr>
        <p:spPr bwMode="auto">
          <a:xfrm>
            <a:off x="1524476" y="-265833"/>
            <a:ext cx="9144000" cy="1660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0" tIns="0" rIns="0" bIns="0" anchor="ctr"/>
          <a:lstStyle/>
          <a:p>
            <a:pPr algn="ctr" defTabSz="642915" fontAlgn="base">
              <a:spcBef>
                <a:spcPct val="0"/>
              </a:spcBef>
              <a:spcAft>
                <a:spcPct val="0"/>
              </a:spcAft>
            </a:pPr>
            <a:r>
              <a:rPr lang="fr-FR" sz="3375" dirty="0">
                <a:solidFill>
                  <a:prstClr val="white"/>
                </a:solidFill>
                <a:effectLst>
                  <a:outerShdw blurRad="38100" dist="38100" dir="2700000" algn="tl">
                    <a:srgbClr val="000000">
                      <a:alpha val="43137"/>
                    </a:srgbClr>
                  </a:outerShdw>
                </a:effectLst>
                <a:latin typeface="Century Gothic"/>
                <a:cs typeface="Century Gothic"/>
                <a:sym typeface="Gill Sans" charset="0"/>
              </a:rPr>
              <a:t>THÉRAPIE FONDÉE SUR LA COMPASSION</a:t>
            </a:r>
          </a:p>
        </p:txBody>
      </p:sp>
    </p:spTree>
    <p:extLst>
      <p:ext uri="{BB962C8B-B14F-4D97-AF65-F5344CB8AC3E}">
        <p14:creationId xmlns:p14="http://schemas.microsoft.com/office/powerpoint/2010/main" val="27226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p:cNvSpPr txBox="1"/>
          <p:nvPr/>
        </p:nvSpPr>
        <p:spPr>
          <a:xfrm>
            <a:off x="1524001" y="6020143"/>
            <a:ext cx="9143999" cy="676660"/>
          </a:xfrm>
          <a:prstGeom prst="rect">
            <a:avLst/>
          </a:prstGeom>
          <a:noFill/>
        </p:spPr>
        <p:txBody>
          <a:bodyPr wrap="square" rtlCol="0">
            <a:spAutoFit/>
          </a:bodyPr>
          <a:lstStyle/>
          <a:p>
            <a:pPr defTabSz="642915" fontAlgn="base">
              <a:spcBef>
                <a:spcPct val="0"/>
              </a:spcBef>
              <a:spcAft>
                <a:spcPct val="0"/>
              </a:spcAft>
            </a:pPr>
            <a:r>
              <a:rPr lang="fr-FR" sz="3797" dirty="0">
                <a:solidFill>
                  <a:prstClr val="white"/>
                </a:solidFill>
                <a:latin typeface="Century Gothic" charset="0"/>
                <a:ea typeface="Century Gothic" charset="0"/>
                <a:cs typeface="Century Gothic" charset="0"/>
                <a:sym typeface="Gill Sans" charset="0"/>
              </a:rPr>
              <a:t> </a:t>
            </a:r>
          </a:p>
        </p:txBody>
      </p:sp>
    </p:spTree>
    <p:extLst>
      <p:ext uri="{BB962C8B-B14F-4D97-AF65-F5344CB8AC3E}">
        <p14:creationId xmlns:p14="http://schemas.microsoft.com/office/powerpoint/2010/main" val="12305657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507365" y="260648"/>
            <a:ext cx="9158590" cy="1143000"/>
          </a:xfrm>
        </p:spPr>
        <p:txBody>
          <a:bodyPr/>
          <a:lstStyle/>
          <a:p>
            <a:endParaRPr lang="en-GB" sz="3234" dirty="0">
              <a:solidFill>
                <a:srgbClr val="FFFFFF"/>
              </a:solidFill>
              <a:effectLst>
                <a:outerShdw blurRad="38100" dist="38100" dir="2700000" algn="tl">
                  <a:srgbClr val="000000"/>
                </a:outerShdw>
              </a:effectLst>
              <a:latin typeface="Arial"/>
              <a:cs typeface="Arial"/>
            </a:endParaRPr>
          </a:p>
        </p:txBody>
      </p:sp>
      <p:sp>
        <p:nvSpPr>
          <p:cNvPr id="229379" name="Rectangle 3"/>
          <p:cNvSpPr>
            <a:spLocks noGrp="1" noChangeArrowheads="1"/>
          </p:cNvSpPr>
          <p:nvPr>
            <p:ph type="body" idx="1"/>
          </p:nvPr>
        </p:nvSpPr>
        <p:spPr>
          <a:xfrm>
            <a:off x="1777453" y="2416717"/>
            <a:ext cx="8570135" cy="4441283"/>
          </a:xfrm>
        </p:spPr>
        <p:txBody>
          <a:bodyPr/>
          <a:lstStyle/>
          <a:p>
            <a:pPr marL="187517" indent="0" algn="just">
              <a:lnSpc>
                <a:spcPct val="90000"/>
              </a:lnSpc>
              <a:buNone/>
            </a:pPr>
            <a:endParaRPr lang="en-GB" sz="2812" b="1" i="1" dirty="0">
              <a:solidFill>
                <a:schemeClr val="bg1"/>
              </a:solidFill>
              <a:latin typeface="Century Gothic" panose="020B0502020202020204" pitchFamily="34" charset="0"/>
              <a:cs typeface="Arial"/>
            </a:endParaRPr>
          </a:p>
          <a:p>
            <a:pPr marL="187517" indent="0" algn="just">
              <a:lnSpc>
                <a:spcPct val="90000"/>
              </a:lnSpc>
              <a:buNone/>
            </a:pPr>
            <a:endParaRPr lang="en-GB" sz="2812" b="1" i="1" dirty="0">
              <a:solidFill>
                <a:schemeClr val="bg1"/>
              </a:solidFill>
              <a:latin typeface="Century Gothic" panose="020B0502020202020204" pitchFamily="34" charset="0"/>
              <a:cs typeface="Arial"/>
            </a:endParaRPr>
          </a:p>
          <a:p>
            <a:pPr marL="187517" indent="0" algn="just">
              <a:lnSpc>
                <a:spcPct val="90000"/>
              </a:lnSpc>
              <a:buNone/>
            </a:pPr>
            <a:endParaRPr lang="en-GB" sz="2812" b="1" i="1" dirty="0">
              <a:solidFill>
                <a:schemeClr val="bg1"/>
              </a:solidFill>
              <a:latin typeface="Century Gothic" panose="020B0502020202020204" pitchFamily="34" charset="0"/>
              <a:cs typeface="Arial"/>
            </a:endParaRPr>
          </a:p>
          <a:p>
            <a:pPr marL="187517" indent="0" algn="just">
              <a:lnSpc>
                <a:spcPct val="90000"/>
              </a:lnSpc>
              <a:buNone/>
            </a:pPr>
            <a:endParaRPr lang="en-GB" sz="3094" i="1" dirty="0">
              <a:solidFill>
                <a:schemeClr val="bg1"/>
              </a:solidFill>
              <a:latin typeface="Century Gothic" panose="020B0502020202020204" pitchFamily="34" charset="0"/>
              <a:cs typeface="Arial"/>
            </a:endParaRPr>
          </a:p>
          <a:p>
            <a:pPr marL="187517" indent="0" algn="just">
              <a:lnSpc>
                <a:spcPct val="90000"/>
              </a:lnSpc>
              <a:buNone/>
            </a:pPr>
            <a:r>
              <a:rPr lang="en-GB" sz="3094" i="1" dirty="0">
                <a:solidFill>
                  <a:schemeClr val="bg1"/>
                </a:solidFill>
                <a:latin typeface="Century Gothic" panose="020B0502020202020204" pitchFamily="34" charset="0"/>
                <a:cs typeface="Arial"/>
              </a:rPr>
              <a:t>“</a:t>
            </a:r>
            <a:endParaRPr lang="en-GB" sz="2531" b="1" i="1" dirty="0">
              <a:solidFill>
                <a:schemeClr val="bg1"/>
              </a:solidFill>
              <a:effectLst>
                <a:outerShdw blurRad="38100" dist="38100" dir="2700000" algn="tl">
                  <a:srgbClr val="000000">
                    <a:alpha val="43137"/>
                  </a:srgbClr>
                </a:outerShdw>
              </a:effectLst>
              <a:latin typeface="Century Gothic" panose="020B0502020202020204" pitchFamily="34" charset="0"/>
              <a:cs typeface="Arial"/>
            </a:endParaRPr>
          </a:p>
        </p:txBody>
      </p:sp>
      <p:pic>
        <p:nvPicPr>
          <p:cNvPr id="3" name="Image 2">
            <a:extLst>
              <a:ext uri="{FF2B5EF4-FFF2-40B4-BE49-F238E27FC236}">
                <a16:creationId xmlns:a16="http://schemas.microsoft.com/office/drawing/2014/main" id="{52234C48-DEF3-4854-86C7-9AC392D13828}"/>
              </a:ext>
            </a:extLst>
          </p:cNvPr>
          <p:cNvPicPr>
            <a:picLocks noChangeAspect="1"/>
          </p:cNvPicPr>
          <p:nvPr/>
        </p:nvPicPr>
        <p:blipFill>
          <a:blip r:embed="rId3"/>
          <a:stretch>
            <a:fillRect/>
          </a:stretch>
        </p:blipFill>
        <p:spPr>
          <a:xfrm>
            <a:off x="1393793" y="0"/>
            <a:ext cx="9290841" cy="6858000"/>
          </a:xfrm>
          <a:prstGeom prst="rect">
            <a:avLst/>
          </a:prstGeom>
        </p:spPr>
      </p:pic>
      <p:sp>
        <p:nvSpPr>
          <p:cNvPr id="4" name="Rectangle 3">
            <a:extLst>
              <a:ext uri="{FF2B5EF4-FFF2-40B4-BE49-F238E27FC236}">
                <a16:creationId xmlns:a16="http://schemas.microsoft.com/office/drawing/2014/main" id="{A85CB255-87CC-4C9D-9BC0-ED3503B029BD}"/>
              </a:ext>
            </a:extLst>
          </p:cNvPr>
          <p:cNvSpPr/>
          <p:nvPr/>
        </p:nvSpPr>
        <p:spPr>
          <a:xfrm>
            <a:off x="1524000" y="5638372"/>
            <a:ext cx="9141955" cy="1260730"/>
          </a:xfrm>
          <a:prstGeom prst="rect">
            <a:avLst/>
          </a:prstGeom>
        </p:spPr>
        <p:txBody>
          <a:bodyPr wrap="square">
            <a:spAutoFit/>
          </a:bodyPr>
          <a:lstStyle/>
          <a:p>
            <a:pPr algn="just" defTabSz="642915" fontAlgn="base">
              <a:spcBef>
                <a:spcPct val="0"/>
              </a:spcBef>
              <a:spcAft>
                <a:spcPct val="0"/>
              </a:spcAft>
            </a:pP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Une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sensibilité</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à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sa</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propre</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souffrance</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et à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celle</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des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autres</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avec un engagement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profond</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à essayer de la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soulager</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 et de la </a:t>
            </a:r>
            <a:r>
              <a:rPr lang="en-GB" sz="2531" b="1" i="1" kern="0" dirty="0" err="1">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prévenir</a:t>
            </a:r>
            <a:r>
              <a:rPr lang="en-GB" sz="2531" b="1" i="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a:sym typeface="Gill Sans" charset="0"/>
              </a:rPr>
              <a:t>…</a:t>
            </a:r>
            <a:endParaRPr lang="fr-FR" sz="2531" dirty="0">
              <a:solidFill>
                <a:srgbClr val="000000"/>
              </a:solidFill>
              <a:latin typeface="Gill Sans" charset="0"/>
              <a:sym typeface="Gill Sans" charset="0"/>
            </a:endParaRPr>
          </a:p>
        </p:txBody>
      </p:sp>
      <p:sp>
        <p:nvSpPr>
          <p:cNvPr id="6" name="ZoneTexte 5">
            <a:extLst>
              <a:ext uri="{FF2B5EF4-FFF2-40B4-BE49-F238E27FC236}">
                <a16:creationId xmlns:a16="http://schemas.microsoft.com/office/drawing/2014/main" id="{A94F09CD-275D-47FE-B096-7D31946B4481}"/>
              </a:ext>
            </a:extLst>
          </p:cNvPr>
          <p:cNvSpPr txBox="1"/>
          <p:nvPr/>
        </p:nvSpPr>
        <p:spPr>
          <a:xfrm>
            <a:off x="1741767" y="87379"/>
            <a:ext cx="4189865" cy="741613"/>
          </a:xfrm>
          <a:prstGeom prst="rect">
            <a:avLst/>
          </a:prstGeom>
          <a:noFill/>
        </p:spPr>
        <p:txBody>
          <a:bodyPr wrap="none" rtlCol="0">
            <a:spAutoFit/>
          </a:bodyPr>
          <a:lstStyle/>
          <a:p>
            <a:pPr defTabSz="642915" fontAlgn="base">
              <a:spcBef>
                <a:spcPct val="0"/>
              </a:spcBef>
              <a:spcAft>
                <a:spcPct val="0"/>
              </a:spcAft>
            </a:pPr>
            <a:r>
              <a:rPr lang="fr-FR" sz="4219" b="1" i="1" dirty="0">
                <a:solidFill>
                  <a:srgbClr val="FFFFFF"/>
                </a:solidFill>
                <a:latin typeface="Gill Sans" charset="0"/>
                <a:sym typeface="Gill Sans" charset="0"/>
              </a:rPr>
              <a:t>Paul Gilbert, 201</a:t>
            </a:r>
            <a:r>
              <a:rPr lang="fr-FR" sz="4219" b="1" dirty="0">
                <a:solidFill>
                  <a:srgbClr val="FFFFFF"/>
                </a:solidFill>
                <a:latin typeface="Gill Sans" charset="0"/>
                <a:sym typeface="Gill Sans" charset="0"/>
              </a:rPr>
              <a:t>7</a:t>
            </a:r>
          </a:p>
        </p:txBody>
      </p:sp>
    </p:spTree>
    <p:extLst>
      <p:ext uri="{BB962C8B-B14F-4D97-AF65-F5344CB8AC3E}">
        <p14:creationId xmlns:p14="http://schemas.microsoft.com/office/powerpoint/2010/main" val="3690613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a:spLocks noChangeAspect="1"/>
          </p:cNvSpPr>
          <p:nvPr/>
        </p:nvSpPr>
        <p:spPr bwMode="auto">
          <a:xfrm>
            <a:off x="4657418" y="3986224"/>
            <a:ext cx="2581875" cy="2581875"/>
          </a:xfrm>
          <a:prstGeom prst="ellipse">
            <a:avLst/>
          </a:prstGeom>
          <a:solidFill>
            <a:srgbClr val="FF0000"/>
          </a:solid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defRPr/>
            </a:pPr>
            <a:endParaRPr lang="fr-FR" sz="2953" kern="0">
              <a:solidFill>
                <a:srgbClr val="000000"/>
              </a:solidFill>
              <a:latin typeface="Gill Sans" charset="0"/>
              <a:ea typeface="ヒラギノ角ゴ ProN W3" charset="0"/>
              <a:cs typeface="ヒラギノ角ゴ ProN W3" charset="0"/>
              <a:sym typeface="Gill Sans" charset="0"/>
            </a:endParaRPr>
          </a:p>
        </p:txBody>
      </p:sp>
      <p:sp>
        <p:nvSpPr>
          <p:cNvPr id="20" name="Ellipse 19"/>
          <p:cNvSpPr>
            <a:spLocks noChangeAspect="1"/>
          </p:cNvSpPr>
          <p:nvPr/>
        </p:nvSpPr>
        <p:spPr bwMode="auto">
          <a:xfrm>
            <a:off x="6965636" y="1572832"/>
            <a:ext cx="2581875" cy="2581875"/>
          </a:xfrm>
          <a:prstGeom prst="ellipse">
            <a:avLst/>
          </a:prstGeom>
          <a:solidFill>
            <a:srgbClr val="008000">
              <a:alpha val="61961"/>
            </a:srgbClr>
          </a:solidFill>
          <a:ln w="25400" cap="flat" cmpd="sng" algn="ctr">
            <a:solidFill>
              <a:srgbClr val="008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defRPr/>
            </a:pPr>
            <a:endParaRPr lang="fr-FR" sz="2953" kern="0">
              <a:solidFill>
                <a:srgbClr val="000000"/>
              </a:solidFill>
              <a:latin typeface="Gill Sans" charset="0"/>
              <a:ea typeface="ヒラギノ角ゴ ProN W3" charset="0"/>
              <a:cs typeface="ヒラギノ角ゴ ProN W3" charset="0"/>
              <a:sym typeface="Gill Sans" charset="0"/>
            </a:endParaRPr>
          </a:p>
        </p:txBody>
      </p:sp>
      <p:sp>
        <p:nvSpPr>
          <p:cNvPr id="3" name="Ellipse 2"/>
          <p:cNvSpPr>
            <a:spLocks noChangeAspect="1"/>
          </p:cNvSpPr>
          <p:nvPr/>
        </p:nvSpPr>
        <p:spPr bwMode="auto">
          <a:xfrm>
            <a:off x="2301047" y="1603908"/>
            <a:ext cx="2581875" cy="2581875"/>
          </a:xfrm>
          <a:prstGeom prst="ellipse">
            <a:avLst/>
          </a:prstGeom>
          <a:solidFill>
            <a:srgbClr val="000099">
              <a:alpha val="61961"/>
            </a:srgbClr>
          </a:solid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defRPr/>
            </a:pPr>
            <a:endParaRPr lang="fr-FR" sz="2953" kern="0">
              <a:solidFill>
                <a:srgbClr val="000000"/>
              </a:solidFill>
              <a:latin typeface="Gill Sans" charset="0"/>
              <a:ea typeface="ヒラギノ角ゴ ProN W3" charset="0"/>
              <a:cs typeface="ヒラギノ角ゴ ProN W3" charset="0"/>
              <a:sym typeface="Gill Sans" charset="0"/>
            </a:endParaRPr>
          </a:p>
        </p:txBody>
      </p:sp>
      <p:sp>
        <p:nvSpPr>
          <p:cNvPr id="2" name="Titre 1"/>
          <p:cNvSpPr>
            <a:spLocks noGrp="1"/>
          </p:cNvSpPr>
          <p:nvPr>
            <p:ph type="title"/>
          </p:nvPr>
        </p:nvSpPr>
        <p:spPr>
          <a:xfrm>
            <a:off x="1524001" y="14"/>
            <a:ext cx="9144000" cy="1325563"/>
          </a:xfrm>
        </p:spPr>
        <p:txBody>
          <a:bodyPr>
            <a:normAutofit/>
          </a:bodyPr>
          <a:lstStyle/>
          <a:p>
            <a:pPr algn="ctr"/>
            <a:r>
              <a:rPr lang="fr-FR" sz="3234" dirty="0">
                <a:latin typeface="Century Gothic"/>
                <a:cs typeface="Century Gothic"/>
              </a:rPr>
              <a:t>Trois systèmes de régulation des émotions  (les trois cercles)</a:t>
            </a:r>
          </a:p>
        </p:txBody>
      </p:sp>
      <p:sp>
        <p:nvSpPr>
          <p:cNvPr id="12" name="ZoneTexte 11"/>
          <p:cNvSpPr txBox="1"/>
          <p:nvPr/>
        </p:nvSpPr>
        <p:spPr>
          <a:xfrm>
            <a:off x="2063575" y="1251883"/>
            <a:ext cx="2978711" cy="351962"/>
          </a:xfrm>
          <a:prstGeom prst="rect">
            <a:avLst/>
          </a:prstGeom>
          <a:noFill/>
        </p:spPr>
        <p:txBody>
          <a:bodyPr wrap="none" lIns="91445" tIns="45723" rIns="91445" bIns="45723" rtlCol="0">
            <a:spAutoFit/>
          </a:bodyPr>
          <a:lstStyle/>
          <a:p>
            <a:pPr defTabSz="642915">
              <a:defRPr/>
            </a:pPr>
            <a:r>
              <a:rPr lang="fr-FR" sz="1687" b="1" kern="0" dirty="0">
                <a:solidFill>
                  <a:sysClr val="windowText" lastClr="000000"/>
                </a:solidFill>
                <a:latin typeface="Century Gothic"/>
                <a:cs typeface="Century Gothic"/>
                <a:sym typeface="Gill Sans" charset="0"/>
              </a:rPr>
              <a:t>Instincts, excitation, vitalité</a:t>
            </a:r>
          </a:p>
        </p:txBody>
      </p:sp>
      <p:sp>
        <p:nvSpPr>
          <p:cNvPr id="13" name="ZoneTexte 12"/>
          <p:cNvSpPr txBox="1"/>
          <p:nvPr/>
        </p:nvSpPr>
        <p:spPr>
          <a:xfrm>
            <a:off x="6429816" y="1251883"/>
            <a:ext cx="3554188" cy="351962"/>
          </a:xfrm>
          <a:prstGeom prst="rect">
            <a:avLst/>
          </a:prstGeom>
          <a:noFill/>
        </p:spPr>
        <p:txBody>
          <a:bodyPr wrap="none" lIns="91445" tIns="45723" rIns="91445" bIns="45723" rtlCol="0">
            <a:spAutoFit/>
          </a:bodyPr>
          <a:lstStyle/>
          <a:p>
            <a:pPr defTabSz="642915">
              <a:defRPr/>
            </a:pPr>
            <a:r>
              <a:rPr lang="fr-FR" sz="1687" b="1" kern="0" dirty="0">
                <a:solidFill>
                  <a:sysClr val="windowText" lastClr="000000"/>
                </a:solidFill>
                <a:latin typeface="Century Gothic"/>
                <a:cs typeface="Century Gothic"/>
                <a:sym typeface="Gill Sans" charset="0"/>
              </a:rPr>
              <a:t>Satisfaction, sécurité, connexion</a:t>
            </a:r>
          </a:p>
        </p:txBody>
      </p:sp>
      <p:sp>
        <p:nvSpPr>
          <p:cNvPr id="15" name="ZoneTexte 14"/>
          <p:cNvSpPr txBox="1"/>
          <p:nvPr/>
        </p:nvSpPr>
        <p:spPr>
          <a:xfrm>
            <a:off x="4633570" y="6519858"/>
            <a:ext cx="2670934" cy="351962"/>
          </a:xfrm>
          <a:prstGeom prst="rect">
            <a:avLst/>
          </a:prstGeom>
          <a:noFill/>
        </p:spPr>
        <p:txBody>
          <a:bodyPr wrap="none" lIns="91445" tIns="45723" rIns="91445" bIns="45723" rtlCol="0">
            <a:spAutoFit/>
          </a:bodyPr>
          <a:lstStyle/>
          <a:p>
            <a:pPr defTabSz="642915">
              <a:defRPr/>
            </a:pPr>
            <a:r>
              <a:rPr lang="fr-FR" sz="1687" b="1" kern="0" dirty="0">
                <a:solidFill>
                  <a:sysClr val="windowText" lastClr="000000"/>
                </a:solidFill>
                <a:latin typeface="Century Gothic"/>
                <a:cs typeface="Century Gothic"/>
                <a:sym typeface="Gill Sans" charset="0"/>
              </a:rPr>
              <a:t>Colère, anxiété, dégoût</a:t>
            </a:r>
          </a:p>
        </p:txBody>
      </p:sp>
      <p:cxnSp>
        <p:nvCxnSpPr>
          <p:cNvPr id="17" name="Connecteur droit avec flèche 16"/>
          <p:cNvCxnSpPr/>
          <p:nvPr/>
        </p:nvCxnSpPr>
        <p:spPr>
          <a:xfrm flipV="1">
            <a:off x="5087890" y="2620047"/>
            <a:ext cx="1737278" cy="94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5087928" y="2980096"/>
            <a:ext cx="1728191" cy="1885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6825168" y="3772166"/>
            <a:ext cx="400590" cy="4305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7087555" y="4022012"/>
            <a:ext cx="456770" cy="4702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4564496" y="3772169"/>
            <a:ext cx="454455" cy="4305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4295826" y="4081819"/>
            <a:ext cx="523187" cy="5026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2426921" y="1993274"/>
            <a:ext cx="2304256" cy="1909696"/>
          </a:xfrm>
          <a:prstGeom prst="rect">
            <a:avLst/>
          </a:prstGeom>
          <a:noFill/>
        </p:spPr>
        <p:txBody>
          <a:bodyPr wrap="square" lIns="91445" tIns="45723" rIns="91445" bIns="45723" rtlCol="0">
            <a:spAutoFit/>
          </a:bodyPr>
          <a:lstStyle/>
          <a:p>
            <a:pPr algn="ctr" defTabSz="642915">
              <a:defRPr/>
            </a:pPr>
            <a:r>
              <a:rPr lang="fr-FR" sz="1687" kern="0" dirty="0">
                <a:solidFill>
                  <a:srgbClr val="FFFFFF"/>
                </a:solidFill>
                <a:latin typeface="Century Gothic"/>
                <a:cs typeface="Century Gothic"/>
                <a:sym typeface="Gill Sans" charset="0"/>
              </a:rPr>
              <a:t>Centré sur  les conduites</a:t>
            </a:r>
          </a:p>
          <a:p>
            <a:pPr algn="ctr" defTabSz="642915">
              <a:defRPr/>
            </a:pPr>
            <a:r>
              <a:rPr lang="fr-FR" sz="1687" kern="0" dirty="0">
                <a:solidFill>
                  <a:srgbClr val="FFFFFF"/>
                </a:solidFill>
                <a:latin typeface="Century Gothic"/>
                <a:cs typeface="Century Gothic"/>
                <a:sym typeface="Gill Sans" charset="0"/>
              </a:rPr>
              <a:t>satisfaire les besoins, poursuivre,</a:t>
            </a:r>
          </a:p>
          <a:p>
            <a:pPr algn="ctr" defTabSz="642915">
              <a:defRPr/>
            </a:pPr>
            <a:r>
              <a:rPr lang="fr-FR" sz="1687" kern="0" dirty="0">
                <a:solidFill>
                  <a:srgbClr val="FFFFFF"/>
                </a:solidFill>
                <a:latin typeface="Century Gothic"/>
                <a:cs typeface="Century Gothic"/>
                <a:sym typeface="Gill Sans" charset="0"/>
              </a:rPr>
              <a:t>accomplir</a:t>
            </a:r>
          </a:p>
          <a:p>
            <a:pPr algn="ctr" defTabSz="642915">
              <a:defRPr/>
            </a:pPr>
            <a:r>
              <a:rPr lang="fr-FR" sz="1687" b="1" i="1" kern="0" dirty="0">
                <a:solidFill>
                  <a:srgbClr val="FFFFFF"/>
                </a:solidFill>
                <a:latin typeface="Century Gothic"/>
                <a:cs typeface="Century Gothic"/>
                <a:sym typeface="Gill Sans" charset="0"/>
              </a:rPr>
              <a:t>       </a:t>
            </a:r>
          </a:p>
          <a:p>
            <a:pPr algn="ctr" defTabSz="642915">
              <a:defRPr/>
            </a:pPr>
            <a:r>
              <a:rPr lang="fr-FR" sz="1687" b="1" i="1" kern="0" dirty="0">
                <a:solidFill>
                  <a:srgbClr val="FFFFFF"/>
                </a:solidFill>
                <a:latin typeface="Century Gothic"/>
                <a:cs typeface="Century Gothic"/>
                <a:sym typeface="Gill Sans" charset="0"/>
              </a:rPr>
              <a:t>Activant</a:t>
            </a:r>
          </a:p>
        </p:txBody>
      </p:sp>
      <p:sp>
        <p:nvSpPr>
          <p:cNvPr id="36" name="ZoneTexte 35"/>
          <p:cNvSpPr txBox="1"/>
          <p:nvPr/>
        </p:nvSpPr>
        <p:spPr>
          <a:xfrm>
            <a:off x="7337086" y="1922457"/>
            <a:ext cx="1838976" cy="1909696"/>
          </a:xfrm>
          <a:prstGeom prst="rect">
            <a:avLst/>
          </a:prstGeom>
          <a:noFill/>
        </p:spPr>
        <p:txBody>
          <a:bodyPr wrap="none" lIns="91445" tIns="45723" rIns="91445" bIns="45723" rtlCol="0">
            <a:spAutoFit/>
          </a:bodyPr>
          <a:lstStyle/>
          <a:p>
            <a:pPr algn="ctr" defTabSz="642915">
              <a:defRPr/>
            </a:pPr>
            <a:r>
              <a:rPr lang="fr-FR" sz="1687" kern="0" dirty="0">
                <a:solidFill>
                  <a:srgbClr val="FFFFFF"/>
                </a:solidFill>
                <a:latin typeface="Century Gothic"/>
                <a:cs typeface="Century Gothic"/>
                <a:sym typeface="Gill Sans" charset="0"/>
              </a:rPr>
              <a:t>Centré sur</a:t>
            </a:r>
          </a:p>
          <a:p>
            <a:pPr algn="ctr" defTabSz="642915">
              <a:defRPr/>
            </a:pPr>
            <a:r>
              <a:rPr lang="fr-FR" sz="1687" kern="0" dirty="0">
                <a:solidFill>
                  <a:srgbClr val="FFFFFF"/>
                </a:solidFill>
                <a:latin typeface="Century Gothic"/>
                <a:cs typeface="Century Gothic"/>
                <a:sym typeface="Gill Sans" charset="0"/>
              </a:rPr>
              <a:t> l’apaisement,</a:t>
            </a:r>
          </a:p>
          <a:p>
            <a:pPr algn="ctr" defTabSz="642915">
              <a:defRPr/>
            </a:pPr>
            <a:r>
              <a:rPr lang="fr-FR" sz="1687" kern="0" dirty="0">
                <a:solidFill>
                  <a:srgbClr val="FFFFFF"/>
                </a:solidFill>
                <a:latin typeface="Century Gothic"/>
                <a:cs typeface="Century Gothic"/>
                <a:sym typeface="Gill Sans" charset="0"/>
              </a:rPr>
              <a:t>l’affiliation,</a:t>
            </a:r>
          </a:p>
          <a:p>
            <a:pPr algn="ctr" defTabSz="642915">
              <a:defRPr/>
            </a:pPr>
            <a:r>
              <a:rPr lang="fr-FR" sz="1687" kern="0" dirty="0">
                <a:solidFill>
                  <a:srgbClr val="FFFFFF"/>
                </a:solidFill>
                <a:latin typeface="Century Gothic"/>
                <a:cs typeface="Century Gothic"/>
                <a:sym typeface="Gill Sans" charset="0"/>
              </a:rPr>
              <a:t>la sécurité</a:t>
            </a:r>
          </a:p>
          <a:p>
            <a:pPr algn="ctr" defTabSz="642915">
              <a:defRPr/>
            </a:pPr>
            <a:r>
              <a:rPr lang="fr-FR" sz="1687" kern="0" dirty="0">
                <a:solidFill>
                  <a:srgbClr val="FFFFFF"/>
                </a:solidFill>
                <a:latin typeface="Century Gothic"/>
                <a:cs typeface="Century Gothic"/>
                <a:sym typeface="Gill Sans" charset="0"/>
              </a:rPr>
              <a:t> et la gentillesse</a:t>
            </a:r>
          </a:p>
          <a:p>
            <a:pPr algn="ctr" defTabSz="642915">
              <a:defRPr/>
            </a:pPr>
            <a:endParaRPr lang="fr-FR" sz="1687" kern="0" dirty="0">
              <a:solidFill>
                <a:srgbClr val="FFFFFF"/>
              </a:solidFill>
              <a:latin typeface="Century Gothic"/>
              <a:cs typeface="Century Gothic"/>
              <a:sym typeface="Gill Sans" charset="0"/>
            </a:endParaRPr>
          </a:p>
          <a:p>
            <a:pPr algn="ctr" defTabSz="642915">
              <a:defRPr/>
            </a:pPr>
            <a:r>
              <a:rPr lang="fr-FR" sz="1687" b="1" i="1" kern="0" dirty="0">
                <a:solidFill>
                  <a:srgbClr val="FFFFFF"/>
                </a:solidFill>
                <a:latin typeface="Century Gothic"/>
                <a:cs typeface="Century Gothic"/>
                <a:sym typeface="Gill Sans" charset="0"/>
              </a:rPr>
              <a:t>Apaisant</a:t>
            </a:r>
          </a:p>
        </p:txBody>
      </p:sp>
      <p:sp>
        <p:nvSpPr>
          <p:cNvPr id="35" name="ZoneTexte 34"/>
          <p:cNvSpPr txBox="1"/>
          <p:nvPr/>
        </p:nvSpPr>
        <p:spPr>
          <a:xfrm>
            <a:off x="4696561" y="4164025"/>
            <a:ext cx="2372776" cy="1909696"/>
          </a:xfrm>
          <a:prstGeom prst="rect">
            <a:avLst/>
          </a:prstGeom>
          <a:noFill/>
        </p:spPr>
        <p:txBody>
          <a:bodyPr wrap="none" lIns="91445" tIns="45723" rIns="91445" bIns="45723" rtlCol="0">
            <a:spAutoFit/>
          </a:bodyPr>
          <a:lstStyle/>
          <a:p>
            <a:pPr algn="ctr" defTabSz="642915">
              <a:defRPr/>
            </a:pPr>
            <a:r>
              <a:rPr lang="fr-FR" sz="1687" kern="0" dirty="0">
                <a:solidFill>
                  <a:srgbClr val="FFFFFF"/>
                </a:solidFill>
                <a:latin typeface="Century Gothic"/>
                <a:cs typeface="Century Gothic"/>
                <a:sym typeface="Gill Sans" charset="0"/>
              </a:rPr>
              <a:t>Centré sur </a:t>
            </a:r>
          </a:p>
          <a:p>
            <a:pPr algn="ctr" defTabSz="642915">
              <a:defRPr/>
            </a:pPr>
            <a:r>
              <a:rPr lang="fr-FR" sz="1687" kern="0" dirty="0">
                <a:solidFill>
                  <a:srgbClr val="FFFFFF"/>
                </a:solidFill>
                <a:latin typeface="Century Gothic"/>
                <a:cs typeface="Century Gothic"/>
                <a:sym typeface="Gill Sans" charset="0"/>
              </a:rPr>
              <a:t>les menaces</a:t>
            </a:r>
          </a:p>
          <a:p>
            <a:pPr algn="ctr" defTabSz="642915">
              <a:defRPr/>
            </a:pPr>
            <a:r>
              <a:rPr lang="fr-FR" sz="1687" kern="0" dirty="0">
                <a:solidFill>
                  <a:srgbClr val="FFFFFF"/>
                </a:solidFill>
                <a:latin typeface="Century Gothic"/>
                <a:cs typeface="Century Gothic"/>
                <a:sym typeface="Gill Sans" charset="0"/>
              </a:rPr>
              <a:t>Recherche de</a:t>
            </a:r>
          </a:p>
          <a:p>
            <a:pPr algn="ctr" defTabSz="642915">
              <a:defRPr/>
            </a:pPr>
            <a:r>
              <a:rPr lang="fr-FR" sz="1687" kern="0" dirty="0">
                <a:solidFill>
                  <a:srgbClr val="FFFFFF"/>
                </a:solidFill>
                <a:latin typeface="Century Gothic"/>
                <a:cs typeface="Century Gothic"/>
                <a:sym typeface="Gill Sans" charset="0"/>
              </a:rPr>
              <a:t> protection </a:t>
            </a:r>
          </a:p>
          <a:p>
            <a:pPr algn="ctr" defTabSz="642915">
              <a:defRPr/>
            </a:pPr>
            <a:r>
              <a:rPr lang="fr-FR" sz="1687" kern="0" dirty="0">
                <a:solidFill>
                  <a:srgbClr val="FFFFFF"/>
                </a:solidFill>
                <a:latin typeface="Century Gothic"/>
                <a:cs typeface="Century Gothic"/>
                <a:sym typeface="Gill Sans" charset="0"/>
              </a:rPr>
              <a:t>et sureté</a:t>
            </a:r>
          </a:p>
          <a:p>
            <a:pPr algn="ctr" defTabSz="642915">
              <a:defRPr/>
            </a:pPr>
            <a:endParaRPr lang="fr-FR" sz="1687" kern="0" dirty="0">
              <a:solidFill>
                <a:srgbClr val="FFFFFF"/>
              </a:solidFill>
              <a:latin typeface="Century Gothic"/>
              <a:cs typeface="Century Gothic"/>
              <a:sym typeface="Gill Sans" charset="0"/>
            </a:endParaRPr>
          </a:p>
          <a:p>
            <a:pPr algn="ctr" defTabSz="642915">
              <a:defRPr/>
            </a:pPr>
            <a:r>
              <a:rPr lang="fr-FR" sz="1687" b="1" i="1" kern="0" dirty="0">
                <a:solidFill>
                  <a:srgbClr val="FFFFFF"/>
                </a:solidFill>
                <a:latin typeface="Century Gothic"/>
                <a:cs typeface="Century Gothic"/>
                <a:sym typeface="Gill Sans" charset="0"/>
              </a:rPr>
              <a:t>    Activant / Inhibant</a:t>
            </a:r>
          </a:p>
        </p:txBody>
      </p:sp>
      <p:sp>
        <p:nvSpPr>
          <p:cNvPr id="4" name="ZoneTexte 3"/>
          <p:cNvSpPr txBox="1"/>
          <p:nvPr/>
        </p:nvSpPr>
        <p:spPr>
          <a:xfrm>
            <a:off x="1741766" y="5859270"/>
            <a:ext cx="2629246" cy="871521"/>
          </a:xfrm>
          <a:prstGeom prst="rect">
            <a:avLst/>
          </a:prstGeom>
          <a:noFill/>
        </p:spPr>
        <p:txBody>
          <a:bodyPr wrap="none" rtlCol="0">
            <a:spAutoFit/>
          </a:bodyPr>
          <a:lstStyle/>
          <a:p>
            <a:pPr defTabSz="642915" fontAlgn="base">
              <a:spcBef>
                <a:spcPct val="0"/>
              </a:spcBef>
              <a:spcAft>
                <a:spcPct val="0"/>
              </a:spcAft>
            </a:pPr>
            <a:r>
              <a:rPr lang="fr-FR" sz="1266" i="1" dirty="0" err="1">
                <a:solidFill>
                  <a:srgbClr val="000000"/>
                </a:solidFill>
                <a:latin typeface="Century Gothic" panose="020B0502020202020204" pitchFamily="34" charset="0"/>
                <a:sym typeface="Gill Sans" charset="0"/>
              </a:rPr>
              <a:t>Depue</a:t>
            </a:r>
            <a:r>
              <a:rPr lang="fr-FR" sz="1266" i="1" dirty="0">
                <a:solidFill>
                  <a:srgbClr val="000000"/>
                </a:solidFill>
                <a:latin typeface="Century Gothic" panose="020B0502020202020204" pitchFamily="34" charset="0"/>
                <a:sym typeface="Gill Sans" charset="0"/>
              </a:rPr>
              <a:t> R.A. and </a:t>
            </a:r>
          </a:p>
          <a:p>
            <a:pPr defTabSz="642915" fontAlgn="base">
              <a:spcBef>
                <a:spcPct val="0"/>
              </a:spcBef>
              <a:spcAft>
                <a:spcPct val="0"/>
              </a:spcAft>
            </a:pPr>
            <a:r>
              <a:rPr lang="fr-FR" sz="1266" i="1" dirty="0" err="1">
                <a:solidFill>
                  <a:srgbClr val="000000"/>
                </a:solidFill>
                <a:latin typeface="Century Gothic" panose="020B0502020202020204" pitchFamily="34" charset="0"/>
                <a:sym typeface="Gill Sans" charset="0"/>
              </a:rPr>
              <a:t>Morrone-Strupinsky</a:t>
            </a:r>
            <a:r>
              <a:rPr lang="fr-FR" sz="1266" i="1" dirty="0">
                <a:solidFill>
                  <a:srgbClr val="000000"/>
                </a:solidFill>
                <a:latin typeface="Century Gothic" panose="020B0502020202020204" pitchFamily="34" charset="0"/>
                <a:sym typeface="Gill Sans" charset="0"/>
              </a:rPr>
              <a:t> J.V.</a:t>
            </a:r>
          </a:p>
          <a:p>
            <a:pPr defTabSz="642915" fontAlgn="base">
              <a:spcBef>
                <a:spcPct val="0"/>
              </a:spcBef>
              <a:spcAft>
                <a:spcPct val="0"/>
              </a:spcAft>
            </a:pPr>
            <a:r>
              <a:rPr lang="fr-FR" sz="1266" i="1" dirty="0" err="1">
                <a:solidFill>
                  <a:srgbClr val="000000"/>
                </a:solidFill>
                <a:latin typeface="Century Gothic" panose="020B0502020202020204" pitchFamily="34" charset="0"/>
                <a:sym typeface="Gill Sans" charset="0"/>
              </a:rPr>
              <a:t>Behavioural</a:t>
            </a:r>
            <a:r>
              <a:rPr lang="fr-FR" sz="1266" i="1" dirty="0">
                <a:solidFill>
                  <a:srgbClr val="000000"/>
                </a:solidFill>
                <a:latin typeface="Century Gothic" panose="020B0502020202020204" pitchFamily="34" charset="0"/>
                <a:sym typeface="Gill Sans" charset="0"/>
              </a:rPr>
              <a:t> and Brain </a:t>
            </a:r>
            <a:r>
              <a:rPr lang="fr-FR" sz="1266" i="1" dirty="0" err="1">
                <a:solidFill>
                  <a:srgbClr val="000000"/>
                </a:solidFill>
                <a:latin typeface="Century Gothic" panose="020B0502020202020204" pitchFamily="34" charset="0"/>
                <a:sym typeface="Gill Sans" charset="0"/>
              </a:rPr>
              <a:t>Sc</a:t>
            </a:r>
            <a:r>
              <a:rPr lang="fr-FR" sz="1266" i="1" dirty="0">
                <a:solidFill>
                  <a:srgbClr val="000000"/>
                </a:solidFill>
                <a:latin typeface="Century Gothic" panose="020B0502020202020204" pitchFamily="34" charset="0"/>
                <a:sym typeface="Gill Sans" charset="0"/>
              </a:rPr>
              <a:t>, 2005,</a:t>
            </a:r>
          </a:p>
          <a:p>
            <a:pPr defTabSz="642915" fontAlgn="base">
              <a:spcBef>
                <a:spcPct val="0"/>
              </a:spcBef>
              <a:spcAft>
                <a:spcPct val="0"/>
              </a:spcAft>
            </a:pPr>
            <a:r>
              <a:rPr lang="fr-FR" sz="1266" i="1" dirty="0">
                <a:solidFill>
                  <a:srgbClr val="000000"/>
                </a:solidFill>
                <a:latin typeface="Century Gothic" panose="020B0502020202020204" pitchFamily="34" charset="0"/>
                <a:sym typeface="Gill Sans" charset="0"/>
              </a:rPr>
              <a:t>28: 313-395 </a:t>
            </a:r>
          </a:p>
        </p:txBody>
      </p:sp>
    </p:spTree>
    <p:extLst>
      <p:ext uri="{BB962C8B-B14F-4D97-AF65-F5344CB8AC3E}">
        <p14:creationId xmlns:p14="http://schemas.microsoft.com/office/powerpoint/2010/main" val="9327136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457" name="Picture 2" descr="thoraxautonomicner"/>
          <p:cNvPicPr>
            <a:picLocks noChangeAspect="1" noChangeArrowheads="1"/>
          </p:cNvPicPr>
          <p:nvPr/>
        </p:nvPicPr>
        <p:blipFill>
          <a:blip r:embed="rId3"/>
          <a:srcRect/>
          <a:stretch>
            <a:fillRect/>
          </a:stretch>
        </p:blipFill>
        <p:spPr bwMode="auto">
          <a:xfrm>
            <a:off x="1524035" y="0"/>
            <a:ext cx="5076825" cy="6858000"/>
          </a:xfrm>
          <a:prstGeom prst="rect">
            <a:avLst/>
          </a:prstGeom>
          <a:noFill/>
          <a:ln w="9525">
            <a:noFill/>
            <a:miter lim="800000"/>
            <a:headEnd/>
            <a:tailEnd/>
          </a:ln>
        </p:spPr>
      </p:pic>
      <p:sp>
        <p:nvSpPr>
          <p:cNvPr id="787458" name="Line 3"/>
          <p:cNvSpPr>
            <a:spLocks noChangeShapeType="1"/>
          </p:cNvSpPr>
          <p:nvPr/>
        </p:nvSpPr>
        <p:spPr bwMode="auto">
          <a:xfrm>
            <a:off x="4008444" y="3068639"/>
            <a:ext cx="2592387" cy="1296987"/>
          </a:xfrm>
          <a:prstGeom prst="line">
            <a:avLst/>
          </a:prstGeom>
          <a:noFill/>
          <a:ln w="19050">
            <a:solidFill>
              <a:schemeClr val="tx1"/>
            </a:solidFill>
            <a:round/>
            <a:headEnd/>
            <a:tailEnd/>
          </a:ln>
        </p:spPr>
        <p:txBody>
          <a:bodyPr lIns="91445" tIns="45723" rIns="91445" bIns="45723"/>
          <a:lstStyle/>
          <a:p>
            <a:pPr defTabSz="642915" fontAlgn="base">
              <a:spcBef>
                <a:spcPct val="0"/>
              </a:spcBef>
              <a:spcAft>
                <a:spcPct val="0"/>
              </a:spcAft>
            </a:pPr>
            <a:endParaRPr lang="en-US" sz="4219">
              <a:solidFill>
                <a:srgbClr val="000000"/>
              </a:solidFill>
              <a:latin typeface="Gill Sans" charset="0"/>
              <a:sym typeface="Gill Sans" charset="0"/>
            </a:endParaRPr>
          </a:p>
        </p:txBody>
      </p:sp>
      <p:sp>
        <p:nvSpPr>
          <p:cNvPr id="787459" name="Line 4"/>
          <p:cNvSpPr>
            <a:spLocks noChangeShapeType="1"/>
          </p:cNvSpPr>
          <p:nvPr/>
        </p:nvSpPr>
        <p:spPr bwMode="auto">
          <a:xfrm>
            <a:off x="4008457" y="2708309"/>
            <a:ext cx="2016125" cy="1368425"/>
          </a:xfrm>
          <a:prstGeom prst="line">
            <a:avLst/>
          </a:prstGeom>
          <a:noFill/>
          <a:ln w="19050">
            <a:solidFill>
              <a:schemeClr val="tx1"/>
            </a:solidFill>
            <a:round/>
            <a:headEnd/>
            <a:tailEnd/>
          </a:ln>
        </p:spPr>
        <p:txBody>
          <a:bodyPr lIns="91445" tIns="45723" rIns="91445" bIns="45723"/>
          <a:lstStyle/>
          <a:p>
            <a:pPr defTabSz="642915" fontAlgn="base">
              <a:spcBef>
                <a:spcPct val="0"/>
              </a:spcBef>
              <a:spcAft>
                <a:spcPct val="0"/>
              </a:spcAft>
            </a:pPr>
            <a:endParaRPr lang="en-US" sz="4219">
              <a:solidFill>
                <a:srgbClr val="000000"/>
              </a:solidFill>
              <a:latin typeface="Gill Sans" charset="0"/>
              <a:sym typeface="Gill Sans" charset="0"/>
            </a:endParaRPr>
          </a:p>
        </p:txBody>
      </p:sp>
      <p:sp>
        <p:nvSpPr>
          <p:cNvPr id="787460" name="Line 5"/>
          <p:cNvSpPr>
            <a:spLocks noChangeShapeType="1"/>
          </p:cNvSpPr>
          <p:nvPr/>
        </p:nvSpPr>
        <p:spPr bwMode="auto">
          <a:xfrm>
            <a:off x="4079875" y="2492375"/>
            <a:ext cx="1511300" cy="1296989"/>
          </a:xfrm>
          <a:prstGeom prst="line">
            <a:avLst/>
          </a:prstGeom>
          <a:noFill/>
          <a:ln w="19050">
            <a:solidFill>
              <a:schemeClr val="tx1"/>
            </a:solidFill>
            <a:round/>
            <a:headEnd/>
            <a:tailEnd/>
          </a:ln>
        </p:spPr>
        <p:txBody>
          <a:bodyPr lIns="91445" tIns="45723" rIns="91445" bIns="45723"/>
          <a:lstStyle/>
          <a:p>
            <a:pPr defTabSz="642915" fontAlgn="base">
              <a:spcBef>
                <a:spcPct val="0"/>
              </a:spcBef>
              <a:spcAft>
                <a:spcPct val="0"/>
              </a:spcAft>
            </a:pPr>
            <a:endParaRPr lang="en-US" sz="4219">
              <a:solidFill>
                <a:srgbClr val="000000"/>
              </a:solidFill>
              <a:latin typeface="Gill Sans" charset="0"/>
              <a:sym typeface="Gill Sans" charset="0"/>
            </a:endParaRPr>
          </a:p>
        </p:txBody>
      </p:sp>
      <p:sp>
        <p:nvSpPr>
          <p:cNvPr id="418822" name="Text Box 6"/>
          <p:cNvSpPr txBox="1">
            <a:spLocks noChangeArrowheads="1"/>
          </p:cNvSpPr>
          <p:nvPr/>
        </p:nvSpPr>
        <p:spPr bwMode="auto">
          <a:xfrm>
            <a:off x="6551676" y="4188459"/>
            <a:ext cx="3851921" cy="1975355"/>
          </a:xfrm>
          <a:prstGeom prst="rect">
            <a:avLst/>
          </a:prstGeom>
          <a:noFill/>
          <a:ln w="9525">
            <a:noFill/>
            <a:miter lim="800000"/>
            <a:headEnd/>
            <a:tailEnd/>
          </a:ln>
          <a:effectLst/>
        </p:spPr>
        <p:txBody>
          <a:bodyPr wrap="square" lIns="91445" tIns="45723" rIns="91445" bIns="45723">
            <a:spAutoFit/>
          </a:bodyPr>
          <a:lstStyle/>
          <a:p>
            <a:pPr defTabSz="642915" fontAlgn="base">
              <a:spcBef>
                <a:spcPct val="50000"/>
              </a:spcBef>
              <a:spcAft>
                <a:spcPct val="0"/>
              </a:spcAft>
              <a:defRPr/>
            </a:pPr>
            <a:r>
              <a:rPr lang="fr-FR" sz="1969" dirty="0">
                <a:solidFill>
                  <a:srgbClr val="000000"/>
                </a:solidFill>
                <a:effectLst>
                  <a:outerShdw blurRad="38100" dist="38100" dir="2700000" algn="tl">
                    <a:srgbClr val="000000">
                      <a:alpha val="43137"/>
                    </a:srgbClr>
                  </a:outerShdw>
                </a:effectLst>
                <a:latin typeface="Century Gothic"/>
                <a:cs typeface="Century Gothic"/>
                <a:sym typeface="Gill Sans" charset="0"/>
              </a:rPr>
              <a:t>Innervation cardiaque par le système sympathique </a:t>
            </a:r>
            <a:r>
              <a:rPr lang="fr-FR" sz="1969" dirty="0">
                <a:solidFill>
                  <a:srgbClr val="000000"/>
                </a:solidFill>
                <a:latin typeface="Century Gothic"/>
                <a:cs typeface="Century Gothic"/>
                <a:sym typeface="Gill Sans" charset="0"/>
              </a:rPr>
              <a:t>: </a:t>
            </a:r>
            <a:endParaRPr lang="en-GB" sz="1969" dirty="0">
              <a:solidFill>
                <a:srgbClr val="000000"/>
              </a:solidFill>
              <a:effectLst>
                <a:outerShdw blurRad="38100" dist="38100" dir="2700000" algn="tl">
                  <a:srgbClr val="000000"/>
                </a:outerShdw>
              </a:effectLst>
              <a:latin typeface="Century Gothic"/>
              <a:ea typeface="ＭＳ Ｐゴシック" charset="-128"/>
              <a:cs typeface="Century Gothic"/>
              <a:sym typeface="Gill Sans" charset="0"/>
            </a:endParaRPr>
          </a:p>
          <a:p>
            <a:pPr defTabSz="642915" fontAlgn="base">
              <a:spcBef>
                <a:spcPct val="50000"/>
              </a:spcBef>
              <a:spcAft>
                <a:spcPct val="0"/>
              </a:spcAft>
              <a:defRPr/>
            </a:pPr>
            <a:r>
              <a:rPr lang="en-GB" sz="1969" dirty="0" err="1">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Accélère</a:t>
            </a:r>
            <a:r>
              <a:rPr lang="en-GB" sz="1969" dirty="0">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 le </a:t>
            </a:r>
            <a:r>
              <a:rPr lang="en-GB" sz="1969" dirty="0" err="1">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rythme</a:t>
            </a:r>
            <a:r>
              <a:rPr lang="en-GB" sz="1969" dirty="0">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 </a:t>
            </a:r>
            <a:r>
              <a:rPr lang="en-GB" sz="1969" dirty="0" err="1">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cardiaque</a:t>
            </a:r>
            <a:endParaRPr lang="en-GB" sz="1969" dirty="0">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endParaRPr>
          </a:p>
          <a:p>
            <a:pPr defTabSz="642915" fontAlgn="base">
              <a:spcBef>
                <a:spcPct val="50000"/>
              </a:spcBef>
              <a:spcAft>
                <a:spcPct val="0"/>
              </a:spcAft>
              <a:defRPr/>
            </a:pPr>
            <a:endParaRPr lang="en-GB" sz="2250" dirty="0">
              <a:solidFill>
                <a:srgbClr val="000000"/>
              </a:solidFill>
              <a:effectLst>
                <a:outerShdw blurRad="38100" dist="38100" dir="2700000" algn="tl">
                  <a:srgbClr val="000000"/>
                </a:outerShdw>
              </a:effectLst>
              <a:latin typeface="Century Gothic"/>
              <a:ea typeface="ＭＳ Ｐゴシック" charset="-128"/>
              <a:cs typeface="Century Gothic"/>
              <a:sym typeface="Gill Sans" charset="0"/>
            </a:endParaRPr>
          </a:p>
        </p:txBody>
      </p:sp>
      <p:sp>
        <p:nvSpPr>
          <p:cNvPr id="787462" name="Line 7"/>
          <p:cNvSpPr>
            <a:spLocks noChangeShapeType="1"/>
          </p:cNvSpPr>
          <p:nvPr/>
        </p:nvSpPr>
        <p:spPr bwMode="auto">
          <a:xfrm>
            <a:off x="4583839" y="548680"/>
            <a:ext cx="2016223" cy="720080"/>
          </a:xfrm>
          <a:prstGeom prst="line">
            <a:avLst/>
          </a:prstGeom>
          <a:noFill/>
          <a:ln w="19050">
            <a:solidFill>
              <a:schemeClr val="tx1"/>
            </a:solidFill>
            <a:round/>
            <a:headEnd/>
            <a:tailEnd/>
          </a:ln>
        </p:spPr>
        <p:txBody>
          <a:bodyPr lIns="91445" tIns="45723" rIns="91445" bIns="45723"/>
          <a:lstStyle/>
          <a:p>
            <a:pPr defTabSz="642915" fontAlgn="base">
              <a:spcBef>
                <a:spcPct val="0"/>
              </a:spcBef>
              <a:spcAft>
                <a:spcPct val="0"/>
              </a:spcAft>
            </a:pPr>
            <a:endParaRPr lang="en-US" sz="4219">
              <a:solidFill>
                <a:srgbClr val="000000"/>
              </a:solidFill>
              <a:latin typeface="Gill Sans" charset="0"/>
              <a:sym typeface="Gill Sans" charset="0"/>
            </a:endParaRPr>
          </a:p>
        </p:txBody>
      </p:sp>
      <p:sp>
        <p:nvSpPr>
          <p:cNvPr id="418824" name="Text Box 8"/>
          <p:cNvSpPr txBox="1">
            <a:spLocks noChangeArrowheads="1"/>
          </p:cNvSpPr>
          <p:nvPr/>
        </p:nvSpPr>
        <p:spPr bwMode="auto">
          <a:xfrm>
            <a:off x="6551676" y="1052761"/>
            <a:ext cx="4116326" cy="1304466"/>
          </a:xfrm>
          <a:prstGeom prst="rect">
            <a:avLst/>
          </a:prstGeom>
          <a:noFill/>
          <a:ln w="9525">
            <a:noFill/>
            <a:miter lim="800000"/>
            <a:headEnd/>
            <a:tailEnd/>
          </a:ln>
          <a:effectLst/>
        </p:spPr>
        <p:txBody>
          <a:bodyPr wrap="square" lIns="91445" tIns="45723" rIns="91445" bIns="45723">
            <a:spAutoFit/>
          </a:bodyPr>
          <a:lstStyle/>
          <a:p>
            <a:pPr defTabSz="642915" fontAlgn="base">
              <a:spcBef>
                <a:spcPct val="0"/>
              </a:spcBef>
              <a:spcAft>
                <a:spcPct val="0"/>
              </a:spcAft>
            </a:pPr>
            <a:r>
              <a:rPr lang="fr-FR" sz="1969" dirty="0">
                <a:solidFill>
                  <a:srgbClr val="000000"/>
                </a:solidFill>
                <a:effectLst>
                  <a:outerShdw blurRad="38100" dist="38100" dir="2700000" algn="tl">
                    <a:srgbClr val="000000">
                      <a:alpha val="43137"/>
                    </a:srgbClr>
                  </a:outerShdw>
                </a:effectLst>
                <a:latin typeface="Century Gothic"/>
                <a:cs typeface="Century Gothic"/>
                <a:sym typeface="Gill Sans" charset="0"/>
              </a:rPr>
              <a:t>Innervation cardiaque par le système Parasympathique </a:t>
            </a:r>
          </a:p>
          <a:p>
            <a:pPr defTabSz="642915" fontAlgn="base">
              <a:spcBef>
                <a:spcPct val="0"/>
              </a:spcBef>
              <a:spcAft>
                <a:spcPct val="0"/>
              </a:spcAft>
            </a:pPr>
            <a:endParaRPr lang="fr-FR" sz="1969" dirty="0">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endParaRPr>
          </a:p>
          <a:p>
            <a:pPr defTabSz="642915" fontAlgn="base">
              <a:spcBef>
                <a:spcPct val="0"/>
              </a:spcBef>
              <a:spcAft>
                <a:spcPct val="0"/>
              </a:spcAft>
            </a:pPr>
            <a:r>
              <a:rPr lang="en-GB" sz="1969" dirty="0" err="1">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Ralentit</a:t>
            </a:r>
            <a:r>
              <a:rPr lang="en-GB" sz="1969" dirty="0">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 le </a:t>
            </a:r>
            <a:r>
              <a:rPr lang="en-GB" sz="1969" dirty="0" err="1">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rythme</a:t>
            </a:r>
            <a:r>
              <a:rPr lang="en-GB" sz="1969" dirty="0">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 </a:t>
            </a:r>
            <a:r>
              <a:rPr lang="en-GB" sz="1969" dirty="0" err="1">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cardiaque</a:t>
            </a:r>
            <a:endParaRPr lang="en-GB" sz="1969" dirty="0">
              <a:solidFill>
                <a:srgbClr val="000000"/>
              </a:solidFill>
              <a:effectLst>
                <a:outerShdw blurRad="38100" dist="38100" dir="2700000" algn="tl">
                  <a:srgbClr val="000000">
                    <a:alpha val="43137"/>
                  </a:srgbClr>
                </a:outerShdw>
              </a:effectLst>
              <a:latin typeface="Century Gothic"/>
              <a:ea typeface="ＭＳ Ｐゴシック" charset="-128"/>
              <a:cs typeface="Century Gothic"/>
              <a:sym typeface="Gill Sans" charset="0"/>
            </a:endParaRPr>
          </a:p>
        </p:txBody>
      </p:sp>
    </p:spTree>
    <p:extLst>
      <p:ext uri="{BB962C8B-B14F-4D97-AF65-F5344CB8AC3E}">
        <p14:creationId xmlns:p14="http://schemas.microsoft.com/office/powerpoint/2010/main" val="34390012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5411" name="Picture 6"/>
          <p:cNvPicPr>
            <a:picLocks noChangeAspect="1"/>
          </p:cNvPicPr>
          <p:nvPr/>
        </p:nvPicPr>
        <p:blipFill>
          <a:blip r:embed="rId3"/>
          <a:srcRect/>
          <a:stretch>
            <a:fillRect/>
          </a:stretch>
        </p:blipFill>
        <p:spPr bwMode="auto">
          <a:xfrm>
            <a:off x="1524001" y="1052512"/>
            <a:ext cx="5435600" cy="5472113"/>
          </a:xfrm>
          <a:prstGeom prst="rect">
            <a:avLst/>
          </a:prstGeom>
          <a:noFill/>
          <a:ln w="9525">
            <a:noFill/>
            <a:miter lim="800000"/>
            <a:headEnd/>
            <a:tailEnd/>
          </a:ln>
        </p:spPr>
      </p:pic>
      <p:sp>
        <p:nvSpPr>
          <p:cNvPr id="5" name="ZoneTexte 4"/>
          <p:cNvSpPr txBox="1"/>
          <p:nvPr/>
        </p:nvSpPr>
        <p:spPr>
          <a:xfrm>
            <a:off x="6909426" y="2204887"/>
            <a:ext cx="3782037" cy="4031751"/>
          </a:xfrm>
          <a:prstGeom prst="rect">
            <a:avLst/>
          </a:prstGeom>
          <a:noFill/>
        </p:spPr>
        <p:txBody>
          <a:bodyPr wrap="square" lIns="91445" tIns="45723" rIns="91445" bIns="45723" rtlCol="0">
            <a:spAutoFit/>
          </a:bodyPr>
          <a:lstStyle/>
          <a:p>
            <a:pPr marL="342907" indent="-342907" defTabSz="642915" fontAlgn="base">
              <a:spcBef>
                <a:spcPct val="0"/>
              </a:spcBef>
              <a:spcAft>
                <a:spcPct val="0"/>
              </a:spcAft>
              <a:buFont typeface="Arial" panose="020B0604020202020204" pitchFamily="34" charset="0"/>
              <a:buChar char="•"/>
            </a:pPr>
            <a:r>
              <a:rPr lang="fr-FR" sz="1969" dirty="0">
                <a:solidFill>
                  <a:srgbClr val="000000"/>
                </a:solidFill>
                <a:latin typeface="Century Gothic"/>
                <a:cs typeface="Century Gothic"/>
                <a:sym typeface="Gill Sans" charset="0"/>
              </a:rPr>
              <a:t>Le parasympathique diminue le rythme cardiaque à chaque expiration</a:t>
            </a:r>
          </a:p>
          <a:p>
            <a:pPr marL="342907" indent="-342907" defTabSz="642915" fontAlgn="base">
              <a:spcBef>
                <a:spcPct val="0"/>
              </a:spcBef>
              <a:spcAft>
                <a:spcPct val="0"/>
              </a:spcAft>
              <a:buFont typeface="Arial" panose="020B0604020202020204" pitchFamily="34" charset="0"/>
              <a:buChar char="•"/>
            </a:pPr>
            <a:endParaRPr lang="fr-FR" sz="1969" dirty="0">
              <a:solidFill>
                <a:srgbClr val="000000"/>
              </a:solidFill>
              <a:latin typeface="Century Gothic"/>
              <a:cs typeface="Century Gothic"/>
              <a:sym typeface="Gill Sans" charset="0"/>
            </a:endParaRPr>
          </a:p>
          <a:p>
            <a:pPr marL="342907" indent="-342907" defTabSz="642915" fontAlgn="base">
              <a:spcBef>
                <a:spcPct val="0"/>
              </a:spcBef>
              <a:spcAft>
                <a:spcPct val="0"/>
              </a:spcAft>
              <a:buFont typeface="Arial" panose="020B0604020202020204" pitchFamily="34" charset="0"/>
              <a:buChar char="•"/>
            </a:pPr>
            <a:r>
              <a:rPr lang="fr-FR" sz="1969" dirty="0">
                <a:solidFill>
                  <a:srgbClr val="000000"/>
                </a:solidFill>
                <a:latin typeface="Century Gothic"/>
                <a:cs typeface="Century Gothic"/>
                <a:sym typeface="Gill Sans" charset="0"/>
              </a:rPr>
              <a:t>Associé à l’affiliation, au fait de soigner, d’être amical  et d’une manière générale aux émotions positives</a:t>
            </a:r>
          </a:p>
          <a:p>
            <a:pPr marL="342907" indent="-342907" defTabSz="642915" fontAlgn="base">
              <a:spcBef>
                <a:spcPct val="0"/>
              </a:spcBef>
              <a:spcAft>
                <a:spcPct val="0"/>
              </a:spcAft>
              <a:buFont typeface="Arial" panose="020B0604020202020204" pitchFamily="34" charset="0"/>
              <a:buChar char="•"/>
            </a:pPr>
            <a:endParaRPr lang="fr-FR" sz="1969" dirty="0">
              <a:solidFill>
                <a:srgbClr val="000000"/>
              </a:solidFill>
              <a:latin typeface="Century Gothic"/>
              <a:cs typeface="Century Gothic"/>
              <a:sym typeface="Gill Sans" charset="0"/>
            </a:endParaRPr>
          </a:p>
          <a:p>
            <a:pPr marL="342907" indent="-342907" defTabSz="642915" fontAlgn="base">
              <a:spcBef>
                <a:spcPct val="0"/>
              </a:spcBef>
              <a:spcAft>
                <a:spcPct val="0"/>
              </a:spcAft>
              <a:buFont typeface="Arial" panose="020B0604020202020204" pitchFamily="34" charset="0"/>
              <a:buChar char="•"/>
            </a:pPr>
            <a:r>
              <a:rPr lang="fr-FR" sz="1969" dirty="0">
                <a:solidFill>
                  <a:srgbClr val="000000"/>
                </a:solidFill>
                <a:latin typeface="Century Gothic"/>
                <a:cs typeface="Century Gothic"/>
                <a:sym typeface="Gill Sans" charset="0"/>
              </a:rPr>
              <a:t>Lié au sentiment de sécurité</a:t>
            </a:r>
          </a:p>
        </p:txBody>
      </p:sp>
      <p:sp>
        <p:nvSpPr>
          <p:cNvPr id="6" name="Title 1"/>
          <p:cNvSpPr txBox="1">
            <a:spLocks/>
          </p:cNvSpPr>
          <p:nvPr/>
        </p:nvSpPr>
        <p:spPr bwMode="auto">
          <a:xfrm>
            <a:off x="1524000" y="-64513"/>
            <a:ext cx="9252520" cy="1268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5" tIns="45723" rIns="91445" bIns="45723"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642915"/>
            <a:r>
              <a:rPr lang="en-US" sz="2812" dirty="0" err="1">
                <a:solidFill>
                  <a:srgbClr val="000000"/>
                </a:solidFill>
                <a:latin typeface="Century Gothic"/>
                <a:cs typeface="Century Gothic"/>
                <a:sym typeface="Gill Sans" charset="0"/>
              </a:rPr>
              <a:t>Sécurité</a:t>
            </a:r>
            <a:r>
              <a:rPr lang="en-US" sz="2812" dirty="0">
                <a:solidFill>
                  <a:srgbClr val="000000"/>
                </a:solidFill>
                <a:latin typeface="Century Gothic"/>
                <a:cs typeface="Century Gothic"/>
                <a:sym typeface="Gill Sans" charset="0"/>
              </a:rPr>
              <a:t>: implication du </a:t>
            </a:r>
            <a:r>
              <a:rPr lang="en-US" sz="2812" dirty="0" err="1">
                <a:solidFill>
                  <a:srgbClr val="000000"/>
                </a:solidFill>
                <a:latin typeface="Century Gothic"/>
                <a:cs typeface="Century Gothic"/>
                <a:sym typeface="Gill Sans" charset="0"/>
              </a:rPr>
              <a:t>système</a:t>
            </a:r>
            <a:r>
              <a:rPr lang="en-US" sz="2812" dirty="0">
                <a:solidFill>
                  <a:srgbClr val="000000"/>
                </a:solidFill>
                <a:latin typeface="Century Gothic"/>
                <a:cs typeface="Century Gothic"/>
                <a:sym typeface="Gill Sans" charset="0"/>
              </a:rPr>
              <a:t> </a:t>
            </a:r>
            <a:r>
              <a:rPr lang="en-US" sz="2812" dirty="0" err="1">
                <a:solidFill>
                  <a:srgbClr val="000000"/>
                </a:solidFill>
                <a:latin typeface="Century Gothic"/>
                <a:cs typeface="Century Gothic"/>
                <a:sym typeface="Gill Sans" charset="0"/>
              </a:rPr>
              <a:t>nerveux</a:t>
            </a:r>
            <a:r>
              <a:rPr lang="en-US" sz="2812" dirty="0">
                <a:solidFill>
                  <a:srgbClr val="000000"/>
                </a:solidFill>
                <a:latin typeface="Century Gothic"/>
                <a:cs typeface="Century Gothic"/>
                <a:sym typeface="Gill Sans" charset="0"/>
              </a:rPr>
              <a:t> </a:t>
            </a:r>
            <a:r>
              <a:rPr lang="en-US" sz="4219" dirty="0" err="1">
                <a:solidFill>
                  <a:srgbClr val="000000"/>
                </a:solidFill>
                <a:latin typeface="Century Gothic"/>
                <a:cs typeface="Century Gothic"/>
                <a:sym typeface="Gill Sans" charset="0"/>
              </a:rPr>
              <a:t>parasympathique</a:t>
            </a:r>
            <a:r>
              <a:rPr lang="en-US" sz="2812" dirty="0">
                <a:solidFill>
                  <a:srgbClr val="000000"/>
                </a:solidFill>
                <a:latin typeface="Century Gothic"/>
                <a:cs typeface="Century Gothic"/>
                <a:sym typeface="Gill Sans" charset="0"/>
              </a:rPr>
              <a:t> (</a:t>
            </a:r>
            <a:r>
              <a:rPr lang="en-US" sz="2812" dirty="0" err="1">
                <a:solidFill>
                  <a:srgbClr val="000000"/>
                </a:solidFill>
                <a:latin typeface="Century Gothic"/>
                <a:cs typeface="Century Gothic"/>
                <a:sym typeface="Gill Sans" charset="0"/>
              </a:rPr>
              <a:t>nerf</a:t>
            </a:r>
            <a:r>
              <a:rPr lang="en-US" sz="2812" dirty="0">
                <a:solidFill>
                  <a:srgbClr val="000000"/>
                </a:solidFill>
                <a:latin typeface="Century Gothic"/>
                <a:cs typeface="Century Gothic"/>
                <a:sym typeface="Gill Sans" charset="0"/>
              </a:rPr>
              <a:t> vagal)</a:t>
            </a:r>
          </a:p>
        </p:txBody>
      </p:sp>
    </p:spTree>
    <p:extLst>
      <p:ext uri="{BB962C8B-B14F-4D97-AF65-F5344CB8AC3E}">
        <p14:creationId xmlns:p14="http://schemas.microsoft.com/office/powerpoint/2010/main" val="21510720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1775183" y="476680"/>
            <a:ext cx="8569325" cy="5761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9" name="Rectangle 8"/>
          <p:cNvSpPr/>
          <p:nvPr/>
        </p:nvSpPr>
        <p:spPr bwMode="auto">
          <a:xfrm>
            <a:off x="8616899" y="1148816"/>
            <a:ext cx="1799591" cy="3474720"/>
          </a:xfrm>
          <a:prstGeom prst="rect">
            <a:avLst/>
          </a:prstGeom>
          <a:solidFill>
            <a:schemeClr val="bg1"/>
          </a:solidFill>
          <a:ln>
            <a:noFill/>
          </a:ln>
          <a:effectLst/>
        </p:spPr>
        <p:txBody>
          <a:bodyPr vert="horz" wrap="square" lIns="91445" tIns="45723" rIns="91445" bIns="45723" numCol="1" rtlCol="0" anchor="t" anchorCtr="0" compatLnSpc="1">
            <a:prstTxWarp prst="textNoShape">
              <a:avLst/>
            </a:prstTxWarp>
          </a:bodyPr>
          <a:lstStyle/>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Les</a:t>
            </a:r>
            <a:r>
              <a:rPr lang="fr-FR" sz="1406" b="1" dirty="0">
                <a:solidFill>
                  <a:srgbClr val="000000"/>
                </a:solidFill>
                <a:latin typeface="Century Gothic"/>
                <a:cs typeface="Century Gothic"/>
                <a:sym typeface="Gill Sans" charset="0"/>
              </a:rPr>
              <a:t> </a:t>
            </a:r>
            <a:r>
              <a:rPr lang="fr-FR" sz="1406" dirty="0">
                <a:solidFill>
                  <a:srgbClr val="000000"/>
                </a:solidFill>
                <a:latin typeface="Century Gothic"/>
                <a:cs typeface="Century Gothic"/>
                <a:sym typeface="Gill Sans" charset="0"/>
              </a:rPr>
              <a:t>terminaisons</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du nerf vagal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sécrètent de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l’acétylcholine qui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active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les récepteurs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cholinergiques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inhibant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l’activité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cardiaque, mais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stimulant l’activité </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gastro-</a:t>
            </a:r>
          </a:p>
          <a:p>
            <a:pPr marL="342907" indent="-342907" defTabSz="642915" fontAlgn="base">
              <a:lnSpc>
                <a:spcPct val="90000"/>
              </a:lnSpc>
              <a:spcBef>
                <a:spcPct val="20000"/>
              </a:spcBef>
              <a:spcAft>
                <a:spcPct val="0"/>
              </a:spcAft>
            </a:pPr>
            <a:r>
              <a:rPr lang="fr-FR" sz="1406" dirty="0">
                <a:solidFill>
                  <a:srgbClr val="000000"/>
                </a:solidFill>
                <a:latin typeface="Century Gothic"/>
                <a:cs typeface="Century Gothic"/>
                <a:sym typeface="Gill Sans" charset="0"/>
              </a:rPr>
              <a:t>Intestinale.</a:t>
            </a:r>
          </a:p>
        </p:txBody>
      </p:sp>
      <p:sp>
        <p:nvSpPr>
          <p:cNvPr id="10" name="Rectangle 9"/>
          <p:cNvSpPr/>
          <p:nvPr/>
        </p:nvSpPr>
        <p:spPr bwMode="auto">
          <a:xfrm>
            <a:off x="8372160" y="1148816"/>
            <a:ext cx="172720" cy="924560"/>
          </a:xfrm>
          <a:prstGeom prst="rect">
            <a:avLst/>
          </a:prstGeom>
          <a:solidFill>
            <a:schemeClr val="bg1"/>
          </a:solidFill>
          <a:ln>
            <a:noFill/>
          </a:ln>
          <a:effectLst/>
        </p:spPr>
        <p:txBody>
          <a:bodyPr vert="horz" wrap="square" lIns="91445" tIns="45723" rIns="91445" bIns="45723" numCol="1" rtlCol="0" anchor="t" anchorCtr="0" compatLnSpc="1">
            <a:prstTxWarp prst="textNoShape">
              <a:avLst/>
            </a:prstTxWarp>
          </a:bodyPr>
          <a:lstStyle/>
          <a:p>
            <a:pPr marL="342907" indent="-342907" defTabSz="642915" fontAlgn="base">
              <a:lnSpc>
                <a:spcPct val="90000"/>
              </a:lnSpc>
              <a:spcBef>
                <a:spcPct val="20000"/>
              </a:spcBef>
              <a:spcAft>
                <a:spcPct val="0"/>
              </a:spcAft>
            </a:pPr>
            <a:endParaRPr lang="fr-FR" sz="4219" b="1">
              <a:solidFill>
                <a:srgbClr val="FFFFFF"/>
              </a:solidFill>
              <a:effectLst>
                <a:outerShdw blurRad="38100" dist="38100" dir="2700000" algn="tl">
                  <a:srgbClr val="000000">
                    <a:alpha val="43137"/>
                  </a:srgbClr>
                </a:outerShdw>
              </a:effectLst>
              <a:latin typeface="Century Gothic"/>
              <a:cs typeface="Century Gothic"/>
              <a:sym typeface="Gill Sans" charset="0"/>
            </a:endParaRPr>
          </a:p>
        </p:txBody>
      </p:sp>
      <p:sp>
        <p:nvSpPr>
          <p:cNvPr id="2" name="Rectangle 1"/>
          <p:cNvSpPr/>
          <p:nvPr/>
        </p:nvSpPr>
        <p:spPr bwMode="auto">
          <a:xfrm>
            <a:off x="3431704" y="3717032"/>
            <a:ext cx="288032" cy="50405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5" tIns="45723" rIns="91445" bIns="45723" numCol="1" spcCol="0" rtlCol="0" anchor="t" anchorCtr="0" compatLnSpc="1">
            <a:prstTxWarp prst="textNoShape">
              <a:avLst/>
            </a:prstTxWarp>
          </a:bodyPr>
          <a:lstStyle/>
          <a:p>
            <a:pPr marL="342907" indent="-342907" defTabSz="642915" fontAlgn="base">
              <a:lnSpc>
                <a:spcPct val="90000"/>
              </a:lnSpc>
              <a:spcBef>
                <a:spcPct val="20000"/>
              </a:spcBef>
              <a:spcAft>
                <a:spcPct val="0"/>
              </a:spcAft>
            </a:pPr>
            <a:endParaRPr lang="fr-FR" sz="4219" b="1">
              <a:solidFill>
                <a:srgbClr val="FFFFFF"/>
              </a:solidFill>
              <a:effectLst>
                <a:outerShdw blurRad="38100" dist="38100" dir="2700000" algn="tl">
                  <a:srgbClr val="000000">
                    <a:alpha val="43137"/>
                  </a:srgbClr>
                </a:outerShdw>
              </a:effectLst>
              <a:latin typeface="Century Gothic"/>
              <a:cs typeface="Century Gothic"/>
              <a:sym typeface="Gill Sans" charset="0"/>
            </a:endParaRPr>
          </a:p>
        </p:txBody>
      </p:sp>
      <p:sp>
        <p:nvSpPr>
          <p:cNvPr id="13" name="Rectangle 12"/>
          <p:cNvSpPr/>
          <p:nvPr/>
        </p:nvSpPr>
        <p:spPr bwMode="auto">
          <a:xfrm>
            <a:off x="3503713" y="1196752"/>
            <a:ext cx="288032" cy="50405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5" tIns="45723" rIns="91445" bIns="45723" numCol="1" spcCol="0" rtlCol="0" anchor="t" anchorCtr="0" compatLnSpc="1">
            <a:prstTxWarp prst="textNoShape">
              <a:avLst/>
            </a:prstTxWarp>
          </a:bodyPr>
          <a:lstStyle/>
          <a:p>
            <a:pPr marL="342907" indent="-342907" defTabSz="642915" fontAlgn="base">
              <a:lnSpc>
                <a:spcPct val="90000"/>
              </a:lnSpc>
              <a:spcBef>
                <a:spcPct val="20000"/>
              </a:spcBef>
              <a:spcAft>
                <a:spcPct val="0"/>
              </a:spcAft>
            </a:pPr>
            <a:endParaRPr lang="fr-FR" sz="4219" b="1">
              <a:solidFill>
                <a:srgbClr val="FFFFFF"/>
              </a:solidFill>
              <a:effectLst>
                <a:outerShdw blurRad="38100" dist="38100" dir="2700000" algn="tl">
                  <a:srgbClr val="000000">
                    <a:alpha val="43137"/>
                  </a:srgbClr>
                </a:outerShdw>
              </a:effectLst>
              <a:latin typeface="Century Gothic"/>
              <a:cs typeface="Century Gothic"/>
              <a:sym typeface="Gill Sans" charset="0"/>
            </a:endParaRPr>
          </a:p>
        </p:txBody>
      </p:sp>
      <p:sp>
        <p:nvSpPr>
          <p:cNvPr id="14" name="Rectangle 13"/>
          <p:cNvSpPr/>
          <p:nvPr/>
        </p:nvSpPr>
        <p:spPr bwMode="auto">
          <a:xfrm>
            <a:off x="3359699" y="1844824"/>
            <a:ext cx="288032" cy="50405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5" tIns="45723" rIns="91445" bIns="45723" numCol="1" spcCol="0" rtlCol="0" anchor="t" anchorCtr="0" compatLnSpc="1">
            <a:prstTxWarp prst="textNoShape">
              <a:avLst/>
            </a:prstTxWarp>
          </a:bodyPr>
          <a:lstStyle/>
          <a:p>
            <a:pPr marL="342907" indent="-342907" defTabSz="642915" fontAlgn="base">
              <a:lnSpc>
                <a:spcPct val="90000"/>
              </a:lnSpc>
              <a:spcBef>
                <a:spcPct val="20000"/>
              </a:spcBef>
              <a:spcAft>
                <a:spcPct val="0"/>
              </a:spcAft>
            </a:pPr>
            <a:endParaRPr lang="fr-FR" sz="4219" b="1">
              <a:solidFill>
                <a:srgbClr val="FFFFFF"/>
              </a:solidFill>
              <a:effectLst>
                <a:outerShdw blurRad="38100" dist="38100" dir="2700000" algn="tl">
                  <a:srgbClr val="000000">
                    <a:alpha val="43137"/>
                  </a:srgbClr>
                </a:outerShdw>
              </a:effectLst>
              <a:latin typeface="Century Gothic"/>
              <a:cs typeface="Century Gothic"/>
              <a:sym typeface="Gill Sans" charset="0"/>
            </a:endParaRPr>
          </a:p>
        </p:txBody>
      </p:sp>
      <p:sp>
        <p:nvSpPr>
          <p:cNvPr id="3" name="ZoneTexte 2"/>
          <p:cNvSpPr txBox="1"/>
          <p:nvPr/>
        </p:nvSpPr>
        <p:spPr>
          <a:xfrm>
            <a:off x="1524001" y="1139941"/>
            <a:ext cx="2040468" cy="3770654"/>
          </a:xfrm>
          <a:prstGeom prst="rect">
            <a:avLst/>
          </a:prstGeom>
          <a:solidFill>
            <a:srgbClr val="FFFFFF"/>
          </a:solidFill>
        </p:spPr>
        <p:txBody>
          <a:bodyPr wrap="square" lIns="91445" tIns="45723" rIns="91445" bIns="45723" rtlCol="0">
            <a:spAutoFit/>
          </a:bodyPr>
          <a:lstStyle/>
          <a:p>
            <a:pPr indent="-342907" defTabSz="642915" fontAlgn="base">
              <a:spcBef>
                <a:spcPct val="0"/>
              </a:spcBef>
              <a:spcAft>
                <a:spcPct val="0"/>
              </a:spcAft>
            </a:pPr>
            <a:r>
              <a:rPr lang="fr-FR" sz="1406" dirty="0">
                <a:solidFill>
                  <a:srgbClr val="000000"/>
                </a:solidFill>
                <a:latin typeface="Century Gothic"/>
                <a:cs typeface="Century Gothic"/>
                <a:sym typeface="Gill Sans" charset="0"/>
              </a:rPr>
              <a:t>Les terminaisons du </a:t>
            </a:r>
            <a:r>
              <a:rPr lang="fr-FR" sz="1406">
                <a:solidFill>
                  <a:srgbClr val="000000"/>
                </a:solidFill>
                <a:latin typeface="Century Gothic"/>
                <a:cs typeface="Century Gothic"/>
                <a:sym typeface="Gill Sans" charset="0"/>
              </a:rPr>
              <a:t>nerf sympathique  </a:t>
            </a:r>
            <a:r>
              <a:rPr lang="fr-FR" sz="1406" dirty="0">
                <a:solidFill>
                  <a:srgbClr val="000000"/>
                </a:solidFill>
                <a:latin typeface="Century Gothic"/>
                <a:cs typeface="Century Gothic"/>
                <a:sym typeface="Gill Sans" charset="0"/>
              </a:rPr>
              <a:t>sécrètent</a:t>
            </a:r>
          </a:p>
          <a:p>
            <a:pPr indent="-342907" defTabSz="642915" fontAlgn="base">
              <a:spcBef>
                <a:spcPct val="0"/>
              </a:spcBef>
              <a:spcAft>
                <a:spcPct val="0"/>
              </a:spcAft>
            </a:pPr>
            <a:r>
              <a:rPr lang="fr-FR" sz="1406" dirty="0">
                <a:solidFill>
                  <a:srgbClr val="000000"/>
                </a:solidFill>
                <a:latin typeface="Century Gothic"/>
                <a:cs typeface="Century Gothic"/>
                <a:sym typeface="Gill Sans" charset="0"/>
              </a:rPr>
              <a:t>de la noradrénaline</a:t>
            </a:r>
          </a:p>
          <a:p>
            <a:pPr indent="-342907" defTabSz="642915" fontAlgn="base">
              <a:spcBef>
                <a:spcPct val="0"/>
              </a:spcBef>
              <a:spcAft>
                <a:spcPct val="0"/>
              </a:spcAft>
            </a:pPr>
            <a:r>
              <a:rPr lang="fr-FR" sz="1406" dirty="0">
                <a:solidFill>
                  <a:srgbClr val="000000"/>
                </a:solidFill>
                <a:latin typeface="Century Gothic"/>
                <a:cs typeface="Century Gothic"/>
                <a:sym typeface="Gill Sans" charset="0"/>
              </a:rPr>
              <a:t>qui activent les récepteurs </a:t>
            </a:r>
          </a:p>
          <a:p>
            <a:pPr indent="-342907" defTabSz="642915" fontAlgn="base">
              <a:spcBef>
                <a:spcPct val="0"/>
              </a:spcBef>
              <a:spcAft>
                <a:spcPct val="0"/>
              </a:spcAft>
            </a:pPr>
            <a:r>
              <a:rPr lang="fr-FR" sz="1406" dirty="0">
                <a:solidFill>
                  <a:srgbClr val="000000"/>
                </a:solidFill>
                <a:latin typeface="Century Gothic"/>
                <a:cs typeface="Century Gothic"/>
                <a:sym typeface="Gill Sans" charset="0"/>
              </a:rPr>
              <a:t>adrénergiques</a:t>
            </a:r>
          </a:p>
          <a:p>
            <a:pPr indent="-342907" defTabSz="642915" fontAlgn="base">
              <a:spcBef>
                <a:spcPct val="0"/>
              </a:spcBef>
              <a:spcAft>
                <a:spcPct val="0"/>
              </a:spcAft>
            </a:pPr>
            <a:r>
              <a:rPr lang="fr-FR" sz="1406" dirty="0">
                <a:solidFill>
                  <a:srgbClr val="000000"/>
                </a:solidFill>
                <a:latin typeface="Century Gothic"/>
                <a:cs typeface="Century Gothic"/>
                <a:sym typeface="Gill Sans" charset="0"/>
              </a:rPr>
              <a:t>qui stimule l’activité </a:t>
            </a:r>
          </a:p>
          <a:p>
            <a:pPr indent="-342907" defTabSz="642915" fontAlgn="base">
              <a:spcBef>
                <a:spcPct val="0"/>
              </a:spcBef>
              <a:spcAft>
                <a:spcPct val="0"/>
              </a:spcAft>
            </a:pPr>
            <a:r>
              <a:rPr lang="fr-FR" sz="1406" dirty="0">
                <a:solidFill>
                  <a:srgbClr val="000000"/>
                </a:solidFill>
                <a:latin typeface="Century Gothic"/>
                <a:cs typeface="Century Gothic"/>
                <a:sym typeface="Gill Sans" charset="0"/>
              </a:rPr>
              <a:t>cardiaque, mais </a:t>
            </a:r>
          </a:p>
          <a:p>
            <a:pPr indent="-342907" defTabSz="642915" fontAlgn="base">
              <a:spcBef>
                <a:spcPct val="0"/>
              </a:spcBef>
              <a:spcAft>
                <a:spcPct val="0"/>
              </a:spcAft>
            </a:pPr>
            <a:r>
              <a:rPr lang="fr-FR" sz="1406" dirty="0">
                <a:solidFill>
                  <a:srgbClr val="000000"/>
                </a:solidFill>
                <a:latin typeface="Century Gothic"/>
                <a:cs typeface="Century Gothic"/>
                <a:sym typeface="Gill Sans" charset="0"/>
              </a:rPr>
              <a:t>Inhibe l’activité gastro-intestinale</a:t>
            </a:r>
          </a:p>
          <a:p>
            <a:pPr algn="ctr" defTabSz="642915" fontAlgn="base">
              <a:spcBef>
                <a:spcPct val="0"/>
              </a:spcBef>
              <a:spcAft>
                <a:spcPct val="0"/>
              </a:spcAft>
            </a:pPr>
            <a:endParaRPr lang="fr-FR" sz="4219" dirty="0">
              <a:solidFill>
                <a:srgbClr val="000000"/>
              </a:solidFill>
              <a:latin typeface="Century Gothic"/>
              <a:cs typeface="Century Gothic"/>
              <a:sym typeface="Gill Sans" charset="0"/>
            </a:endParaRPr>
          </a:p>
          <a:p>
            <a:pPr algn="ctr" defTabSz="642915" fontAlgn="base">
              <a:spcBef>
                <a:spcPct val="0"/>
              </a:spcBef>
              <a:spcAft>
                <a:spcPct val="0"/>
              </a:spcAft>
            </a:pPr>
            <a:endParaRPr lang="fr-FR" sz="4219" dirty="0">
              <a:solidFill>
                <a:srgbClr val="000000"/>
              </a:solidFill>
              <a:latin typeface="Century Gothic"/>
              <a:cs typeface="Century Gothic"/>
              <a:sym typeface="Gill Sans" charset="0"/>
            </a:endParaRPr>
          </a:p>
        </p:txBody>
      </p:sp>
      <p:sp>
        <p:nvSpPr>
          <p:cNvPr id="16" name="Rectangle 15"/>
          <p:cNvSpPr/>
          <p:nvPr/>
        </p:nvSpPr>
        <p:spPr bwMode="auto">
          <a:xfrm>
            <a:off x="8400255" y="1124744"/>
            <a:ext cx="288032" cy="100811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5" tIns="45723" rIns="91445" bIns="45723" numCol="1" spcCol="0" rtlCol="0" anchor="t" anchorCtr="0" compatLnSpc="1">
            <a:prstTxWarp prst="textNoShape">
              <a:avLst/>
            </a:prstTxWarp>
          </a:bodyPr>
          <a:lstStyle/>
          <a:p>
            <a:pPr marL="342907" indent="-342907" defTabSz="642915" fontAlgn="base">
              <a:lnSpc>
                <a:spcPct val="90000"/>
              </a:lnSpc>
              <a:spcBef>
                <a:spcPct val="20000"/>
              </a:spcBef>
              <a:spcAft>
                <a:spcPct val="0"/>
              </a:spcAft>
            </a:pPr>
            <a:endParaRPr lang="fr-FR" sz="4219" b="1">
              <a:solidFill>
                <a:srgbClr val="FFFFFF"/>
              </a:solidFill>
              <a:effectLst>
                <a:outerShdw blurRad="38100" dist="38100" dir="2700000" algn="tl">
                  <a:srgbClr val="000000">
                    <a:alpha val="43137"/>
                  </a:srgbClr>
                </a:outerShdw>
              </a:effectLst>
              <a:latin typeface="Century Gothic"/>
              <a:cs typeface="Century Gothic"/>
              <a:sym typeface="Gill Sans" charset="0"/>
            </a:endParaRPr>
          </a:p>
        </p:txBody>
      </p:sp>
      <p:sp>
        <p:nvSpPr>
          <p:cNvPr id="17" name="Rectangle 16"/>
          <p:cNvSpPr/>
          <p:nvPr/>
        </p:nvSpPr>
        <p:spPr bwMode="auto">
          <a:xfrm>
            <a:off x="1524000" y="491462"/>
            <a:ext cx="9144000" cy="489267"/>
          </a:xfrm>
          <a:prstGeom prst="rect">
            <a:avLst/>
          </a:prstGeom>
          <a:solidFill>
            <a:schemeClr val="bg1"/>
          </a:solidFill>
          <a:ln>
            <a:noFill/>
          </a:ln>
          <a:effectLst/>
        </p:spPr>
        <p:txBody>
          <a:bodyPr vert="horz" wrap="square" lIns="91445" tIns="45723" rIns="91445" bIns="45723" numCol="1" rtlCol="0" anchor="t" anchorCtr="0" compatLnSpc="1">
            <a:prstTxWarp prst="textNoShape">
              <a:avLst/>
            </a:prstTxWarp>
          </a:bodyPr>
          <a:lstStyle/>
          <a:p>
            <a:pPr marL="342907" indent="-342907" algn="ctr" defTabSz="642915" fontAlgn="base">
              <a:lnSpc>
                <a:spcPct val="90000"/>
              </a:lnSpc>
              <a:spcBef>
                <a:spcPct val="20000"/>
              </a:spcBef>
              <a:spcAft>
                <a:spcPct val="0"/>
              </a:spcAft>
            </a:pPr>
            <a:r>
              <a:rPr lang="fr-FR" sz="2531" b="1" dirty="0">
                <a:solidFill>
                  <a:srgbClr val="000000"/>
                </a:solidFill>
                <a:latin typeface="Century Gothic"/>
                <a:cs typeface="Century Gothic"/>
                <a:sym typeface="Gill Sans" charset="0"/>
              </a:rPr>
              <a:t>La montée du diaphragme stimule le parasympathique</a:t>
            </a:r>
            <a:endParaRPr lang="fr-FR" sz="2531" b="1" dirty="0">
              <a:solidFill>
                <a:srgbClr val="FFFFFF"/>
              </a:solidFill>
              <a:latin typeface="Century Gothic"/>
              <a:cs typeface="Century Gothic"/>
              <a:sym typeface="Gill Sans" charset="0"/>
            </a:endParaRPr>
          </a:p>
        </p:txBody>
      </p:sp>
      <p:sp>
        <p:nvSpPr>
          <p:cNvPr id="8" name="Rectangle 7"/>
          <p:cNvSpPr/>
          <p:nvPr/>
        </p:nvSpPr>
        <p:spPr bwMode="auto">
          <a:xfrm>
            <a:off x="1524000" y="5707378"/>
            <a:ext cx="9144000" cy="506306"/>
          </a:xfrm>
          <a:prstGeom prst="rect">
            <a:avLst/>
          </a:prstGeom>
          <a:solidFill>
            <a:schemeClr val="bg1"/>
          </a:solidFill>
          <a:ln>
            <a:noFill/>
          </a:ln>
          <a:effectLst/>
        </p:spPr>
        <p:txBody>
          <a:bodyPr vert="horz" wrap="square" lIns="91445" tIns="45723" rIns="91445" bIns="45723" numCol="1" rtlCol="0" anchor="t" anchorCtr="0" compatLnSpc="1">
            <a:prstTxWarp prst="textNoShape">
              <a:avLst/>
            </a:prstTxWarp>
          </a:bodyPr>
          <a:lstStyle/>
          <a:p>
            <a:pPr marL="342907" indent="-342907" algn="ctr" defTabSz="642915" fontAlgn="base">
              <a:lnSpc>
                <a:spcPct val="90000"/>
              </a:lnSpc>
              <a:spcBef>
                <a:spcPct val="20000"/>
              </a:spcBef>
              <a:spcAft>
                <a:spcPct val="0"/>
              </a:spcAft>
            </a:pPr>
            <a:r>
              <a:rPr lang="fr-FR" sz="2531" b="1" dirty="0">
                <a:solidFill>
                  <a:srgbClr val="000000"/>
                </a:solidFill>
                <a:latin typeface="Century Gothic"/>
                <a:cs typeface="Century Gothic"/>
                <a:sym typeface="Gill Sans" charset="0"/>
              </a:rPr>
              <a:t>La baisse du diaphragme stimule le sympathique</a:t>
            </a:r>
          </a:p>
        </p:txBody>
      </p:sp>
    </p:spTree>
    <p:extLst>
      <p:ext uri="{BB962C8B-B14F-4D97-AF65-F5344CB8AC3E}">
        <p14:creationId xmlns:p14="http://schemas.microsoft.com/office/powerpoint/2010/main" val="19927974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0594" name="Title 1"/>
          <p:cNvSpPr>
            <a:spLocks noGrp="1"/>
          </p:cNvSpPr>
          <p:nvPr>
            <p:ph type="title" idx="4294967295"/>
          </p:nvPr>
        </p:nvSpPr>
        <p:spPr>
          <a:xfrm>
            <a:off x="1524001" y="1"/>
            <a:ext cx="9144000" cy="1150621"/>
          </a:xfrm>
        </p:spPr>
        <p:txBody>
          <a:bodyPr anchor="b"/>
          <a:lstStyle/>
          <a:p>
            <a:pPr eaLnBrk="1" hangingPunct="1">
              <a:defRPr/>
            </a:pPr>
            <a:r>
              <a:rPr lang="fr-FR" sz="2812">
                <a:solidFill>
                  <a:schemeClr val="bg1"/>
                </a:solidFill>
                <a:effectLst>
                  <a:outerShdw blurRad="38100" dist="38100" dir="2700000" algn="tl">
                    <a:srgbClr val="000000">
                      <a:alpha val="43137"/>
                    </a:srgbClr>
                  </a:outerShdw>
                </a:effectLst>
                <a:latin typeface="Century Gothic"/>
                <a:cs typeface="Century Gothic"/>
              </a:rPr>
              <a:t>le </a:t>
            </a:r>
            <a:r>
              <a:rPr lang="fr-FR" sz="4219">
                <a:solidFill>
                  <a:schemeClr val="bg1"/>
                </a:solidFill>
                <a:effectLst>
                  <a:outerShdw blurRad="38100" dist="38100" dir="2700000" algn="tl">
                    <a:srgbClr val="000000">
                      <a:alpha val="43137"/>
                    </a:srgbClr>
                  </a:outerShdw>
                </a:effectLst>
                <a:latin typeface="Century Gothic"/>
                <a:cs typeface="Century Gothic"/>
              </a:rPr>
              <a:t>cerveau nouveau</a:t>
            </a:r>
            <a:r>
              <a:rPr lang="fr-FR" sz="2812">
                <a:solidFill>
                  <a:schemeClr val="bg1"/>
                </a:solidFill>
                <a:effectLst>
                  <a:outerShdw blurRad="38100" dist="38100" dir="2700000" algn="tl">
                    <a:srgbClr val="000000">
                      <a:alpha val="43137"/>
                    </a:srgbClr>
                  </a:outerShdw>
                </a:effectLst>
                <a:latin typeface="Century Gothic"/>
                <a:cs typeface="Century Gothic"/>
              </a:rPr>
              <a:t>: </a:t>
            </a:r>
            <a:br>
              <a:rPr lang="fr-FR" sz="2812">
                <a:solidFill>
                  <a:schemeClr val="bg1"/>
                </a:solidFill>
                <a:effectLst>
                  <a:outerShdw blurRad="38100" dist="38100" dir="2700000" algn="tl">
                    <a:srgbClr val="000000">
                      <a:alpha val="43137"/>
                    </a:srgbClr>
                  </a:outerShdw>
                </a:effectLst>
                <a:latin typeface="Century Gothic"/>
                <a:cs typeface="Century Gothic"/>
              </a:rPr>
            </a:br>
            <a:r>
              <a:rPr lang="fr-FR" sz="2812">
                <a:solidFill>
                  <a:schemeClr val="bg1"/>
                </a:solidFill>
                <a:effectLst>
                  <a:outerShdw blurRad="38100" dist="38100" dir="2700000" algn="tl">
                    <a:srgbClr val="000000">
                      <a:alpha val="43137"/>
                    </a:srgbClr>
                  </a:outerShdw>
                </a:effectLst>
                <a:latin typeface="Century Gothic"/>
                <a:cs typeface="Century Gothic"/>
              </a:rPr>
              <a:t>cortex frontal et système parasympathique</a:t>
            </a:r>
          </a:p>
        </p:txBody>
      </p:sp>
      <p:pic>
        <p:nvPicPr>
          <p:cNvPr id="792578" name="Content Placeholder 4" descr="images-3.jpeg"/>
          <p:cNvPicPr>
            <a:picLocks noGrp="1" noChangeAspect="1"/>
          </p:cNvPicPr>
          <p:nvPr>
            <p:ph idx="4294967295"/>
          </p:nvPr>
        </p:nvPicPr>
        <p:blipFill>
          <a:blip r:embed="rId2"/>
          <a:srcRect l="-40099" r="-40099"/>
          <a:stretch>
            <a:fillRect/>
          </a:stretch>
        </p:blipFill>
        <p:spPr>
          <a:xfrm>
            <a:off x="623887" y="1989140"/>
            <a:ext cx="5976938" cy="4114800"/>
          </a:xfrm>
        </p:spPr>
      </p:pic>
      <p:sp>
        <p:nvSpPr>
          <p:cNvPr id="750597" name="Text Box 5"/>
          <p:cNvSpPr txBox="1">
            <a:spLocks noChangeArrowheads="1"/>
          </p:cNvSpPr>
          <p:nvPr/>
        </p:nvSpPr>
        <p:spPr bwMode="auto">
          <a:xfrm>
            <a:off x="5589694" y="1960712"/>
            <a:ext cx="4932362" cy="3955512"/>
          </a:xfrm>
          <a:prstGeom prst="rect">
            <a:avLst/>
          </a:prstGeom>
          <a:noFill/>
          <a:ln w="9525">
            <a:noFill/>
            <a:miter lim="800000"/>
            <a:headEnd/>
            <a:tailEnd/>
          </a:ln>
          <a:effectLst/>
        </p:spPr>
        <p:txBody>
          <a:bodyPr lIns="91445" tIns="45723" rIns="91445" bIns="45723">
            <a:spAutoFit/>
          </a:bodyPr>
          <a:lstStyle/>
          <a:p>
            <a:pPr marL="263530" indent="-263530" defTabSz="642915" fontAlgn="base">
              <a:spcBef>
                <a:spcPct val="50000"/>
              </a:spcBef>
              <a:spcAft>
                <a:spcPct val="0"/>
              </a:spcAft>
              <a:buFontTx/>
              <a:buChar char="•"/>
              <a:defRPr/>
            </a:pPr>
            <a:r>
              <a:rPr lang="fr-FR" sz="2391" dirty="0">
                <a:solidFill>
                  <a:srgbClr val="FFFFFF"/>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Flexibilité</a:t>
            </a:r>
          </a:p>
          <a:p>
            <a:pPr marL="263530" indent="-263530" defTabSz="642915" fontAlgn="base">
              <a:spcBef>
                <a:spcPct val="50000"/>
              </a:spcBef>
              <a:spcAft>
                <a:spcPct val="0"/>
              </a:spcAft>
              <a:buFontTx/>
              <a:buChar char="•"/>
              <a:defRPr/>
            </a:pPr>
            <a:r>
              <a:rPr lang="fr-FR" sz="2391" dirty="0">
                <a:solidFill>
                  <a:srgbClr val="FFFFFF"/>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Attention pleinement consciente</a:t>
            </a:r>
          </a:p>
          <a:p>
            <a:pPr marL="263530" indent="-263530" defTabSz="642915" fontAlgn="base">
              <a:spcBef>
                <a:spcPct val="50000"/>
              </a:spcBef>
              <a:spcAft>
                <a:spcPct val="0"/>
              </a:spcAft>
              <a:buFontTx/>
              <a:buChar char="•"/>
              <a:defRPr/>
            </a:pPr>
            <a:r>
              <a:rPr lang="fr-FR" sz="2391" dirty="0">
                <a:solidFill>
                  <a:srgbClr val="FFFFFF"/>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Contrôle de l’attention</a:t>
            </a:r>
          </a:p>
          <a:p>
            <a:pPr marL="263530" indent="-263530" defTabSz="642915" fontAlgn="base">
              <a:spcBef>
                <a:spcPct val="50000"/>
              </a:spcBef>
              <a:spcAft>
                <a:spcPct val="0"/>
              </a:spcAft>
              <a:buFontTx/>
              <a:buChar char="•"/>
              <a:defRPr/>
            </a:pPr>
            <a:r>
              <a:rPr lang="fr-FR" sz="2391" dirty="0">
                <a:solidFill>
                  <a:srgbClr val="FFFFFF"/>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Pensée réflexive</a:t>
            </a:r>
          </a:p>
          <a:p>
            <a:pPr marL="263530" indent="-263530" defTabSz="642915" fontAlgn="base">
              <a:spcBef>
                <a:spcPct val="50000"/>
              </a:spcBef>
              <a:spcAft>
                <a:spcPct val="0"/>
              </a:spcAft>
              <a:buFontTx/>
              <a:buChar char="•"/>
              <a:defRPr/>
            </a:pPr>
            <a:r>
              <a:rPr lang="fr-FR" sz="2391" dirty="0">
                <a:solidFill>
                  <a:srgbClr val="FFFFFF"/>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Empathie </a:t>
            </a:r>
          </a:p>
          <a:p>
            <a:pPr marL="263530" indent="-263530" defTabSz="642915" fontAlgn="base">
              <a:spcBef>
                <a:spcPct val="50000"/>
              </a:spcBef>
              <a:spcAft>
                <a:spcPct val="0"/>
              </a:spcAft>
              <a:buFontTx/>
              <a:buChar char="•"/>
              <a:defRPr/>
            </a:pPr>
            <a:r>
              <a:rPr lang="fr-FR" sz="2391" dirty="0">
                <a:solidFill>
                  <a:srgbClr val="FFFFFF"/>
                </a:solidFill>
                <a:effectLst>
                  <a:outerShdw blurRad="38100" dist="38100" dir="2700000" algn="tl">
                    <a:srgbClr val="000000">
                      <a:alpha val="43137"/>
                    </a:srgbClr>
                  </a:outerShdw>
                </a:effectLst>
                <a:latin typeface="Century Gothic"/>
                <a:ea typeface="ＭＳ Ｐゴシック" charset="-128"/>
                <a:cs typeface="Century Gothic"/>
                <a:sym typeface="Gill Sans" charset="0"/>
              </a:rPr>
              <a:t>Savoir ne pas sur-réagir aux émotions</a:t>
            </a:r>
          </a:p>
        </p:txBody>
      </p:sp>
    </p:spTree>
    <p:extLst>
      <p:ext uri="{BB962C8B-B14F-4D97-AF65-F5344CB8AC3E}">
        <p14:creationId xmlns:p14="http://schemas.microsoft.com/office/powerpoint/2010/main" val="23044592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ome-slide-woman-breathing-peaceful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8"/>
            <a:ext cx="12191999" cy="6862778"/>
          </a:xfrm>
          <a:prstGeom prst="rect">
            <a:avLst/>
          </a:prstGeom>
        </p:spPr>
      </p:pic>
      <p:sp>
        <p:nvSpPr>
          <p:cNvPr id="1811458" name="Rectangle 2"/>
          <p:cNvSpPr>
            <a:spLocks noGrp="1" noChangeArrowheads="1"/>
          </p:cNvSpPr>
          <p:nvPr>
            <p:ph type="ctrTitle" idx="4294967295"/>
          </p:nvPr>
        </p:nvSpPr>
        <p:spPr>
          <a:xfrm>
            <a:off x="2337126" y="5740843"/>
            <a:ext cx="7606802" cy="877887"/>
          </a:xfrm>
        </p:spPr>
        <p:txBody>
          <a:bodyPr/>
          <a:lstStyle/>
          <a:p>
            <a:pPr algn="l" eaLnBrk="1" hangingPunct="1"/>
            <a:r>
              <a:rPr lang="en-GB" sz="3234" dirty="0">
                <a:solidFill>
                  <a:srgbClr val="FFFFFF"/>
                </a:solidFill>
                <a:effectLst>
                  <a:outerShdw blurRad="38100" dist="38100" dir="2700000" algn="tl">
                    <a:srgbClr val="000000"/>
                  </a:outerShdw>
                </a:effectLst>
                <a:latin typeface="Arial"/>
                <a:cs typeface="Arial"/>
              </a:rPr>
              <a:t>Le </a:t>
            </a:r>
            <a:r>
              <a:rPr lang="en-GB" sz="3234" dirty="0" err="1">
                <a:solidFill>
                  <a:srgbClr val="FFFFFF"/>
                </a:solidFill>
                <a:effectLst>
                  <a:outerShdw blurRad="38100" dist="38100" dir="2700000" algn="tl">
                    <a:srgbClr val="000000"/>
                  </a:outerShdw>
                </a:effectLst>
                <a:latin typeface="Arial"/>
                <a:cs typeface="Arial"/>
              </a:rPr>
              <a:t>Rythme</a:t>
            </a:r>
            <a:r>
              <a:rPr lang="en-GB" sz="3234" dirty="0">
                <a:solidFill>
                  <a:srgbClr val="FFFFFF"/>
                </a:solidFill>
                <a:effectLst>
                  <a:outerShdw blurRad="38100" dist="38100" dir="2700000" algn="tl">
                    <a:srgbClr val="000000"/>
                  </a:outerShdw>
                </a:effectLst>
                <a:latin typeface="Arial"/>
                <a:cs typeface="Arial"/>
              </a:rPr>
              <a:t> </a:t>
            </a:r>
            <a:r>
              <a:rPr lang="en-GB" sz="3234" dirty="0" err="1">
                <a:solidFill>
                  <a:srgbClr val="FFFFFF"/>
                </a:solidFill>
                <a:effectLst>
                  <a:outerShdw blurRad="38100" dist="38100" dir="2700000" algn="tl">
                    <a:srgbClr val="000000"/>
                  </a:outerShdw>
                </a:effectLst>
                <a:latin typeface="Arial"/>
                <a:cs typeface="Arial"/>
              </a:rPr>
              <a:t>Respiratoire</a:t>
            </a:r>
            <a:r>
              <a:rPr lang="en-GB" sz="3234" dirty="0">
                <a:solidFill>
                  <a:srgbClr val="FFFFFF"/>
                </a:solidFill>
                <a:effectLst>
                  <a:outerShdw blurRad="38100" dist="38100" dir="2700000" algn="tl">
                    <a:srgbClr val="000000"/>
                  </a:outerShdw>
                </a:effectLst>
                <a:latin typeface="Arial"/>
                <a:cs typeface="Arial"/>
              </a:rPr>
              <a:t> </a:t>
            </a:r>
            <a:r>
              <a:rPr lang="en-GB" sz="3234" dirty="0" err="1">
                <a:solidFill>
                  <a:srgbClr val="FFFFFF"/>
                </a:solidFill>
                <a:effectLst>
                  <a:outerShdw blurRad="38100" dist="38100" dir="2700000" algn="tl">
                    <a:srgbClr val="000000"/>
                  </a:outerShdw>
                </a:effectLst>
                <a:latin typeface="Arial"/>
                <a:cs typeface="Arial"/>
              </a:rPr>
              <a:t>Apaisant</a:t>
            </a:r>
            <a:r>
              <a:rPr lang="en-GB" sz="3234" dirty="0">
                <a:solidFill>
                  <a:srgbClr val="FFFFFF"/>
                </a:solidFill>
                <a:effectLst>
                  <a:outerShdw blurRad="38100" dist="38100" dir="2700000" algn="tl">
                    <a:srgbClr val="000000"/>
                  </a:outerShdw>
                </a:effectLst>
                <a:latin typeface="Arial"/>
                <a:cs typeface="Arial"/>
              </a:rPr>
              <a:t> (RRA)</a:t>
            </a:r>
            <a:br>
              <a:rPr lang="en-GB" sz="3234" dirty="0">
                <a:solidFill>
                  <a:srgbClr val="FFFFFF"/>
                </a:solidFill>
                <a:effectLst>
                  <a:outerShdw blurRad="38100" dist="38100" dir="2700000" algn="tl">
                    <a:srgbClr val="000000"/>
                  </a:outerShdw>
                </a:effectLst>
                <a:latin typeface="Arial"/>
                <a:cs typeface="Arial"/>
              </a:rPr>
            </a:br>
            <a:r>
              <a:rPr lang="en-GB" sz="3234" dirty="0">
                <a:solidFill>
                  <a:srgbClr val="FFFFFF"/>
                </a:solidFill>
                <a:effectLst>
                  <a:outerShdw blurRad="38100" dist="38100" dir="2700000" algn="tl">
                    <a:srgbClr val="000000"/>
                  </a:outerShdw>
                </a:effectLst>
                <a:latin typeface="Arial"/>
                <a:cs typeface="Arial"/>
              </a:rPr>
              <a:t>       Soothing Breathing Rhythm (SBR)</a:t>
            </a:r>
          </a:p>
        </p:txBody>
      </p:sp>
      <p:sp>
        <p:nvSpPr>
          <p:cNvPr id="258051" name="Rectangle 3"/>
          <p:cNvSpPr>
            <a:spLocks noGrp="1" noChangeArrowheads="1"/>
          </p:cNvSpPr>
          <p:nvPr>
            <p:ph type="subTitle" idx="4294967295"/>
          </p:nvPr>
        </p:nvSpPr>
        <p:spPr>
          <a:xfrm>
            <a:off x="1641956" y="1371601"/>
            <a:ext cx="8857475" cy="5181600"/>
          </a:xfrm>
        </p:spPr>
        <p:txBody>
          <a:bodyPr/>
          <a:lstStyle/>
          <a:p>
            <a:pPr marL="0" indent="0" eaLnBrk="1" hangingPunct="1">
              <a:buNone/>
            </a:pPr>
            <a:r>
              <a:rPr lang="en-GB" sz="2390" b="1" dirty="0">
                <a:solidFill>
                  <a:schemeClr val="bg1"/>
                </a:solidFill>
              </a:rPr>
              <a:t> </a:t>
            </a:r>
          </a:p>
        </p:txBody>
      </p:sp>
    </p:spTree>
    <p:extLst>
      <p:ext uri="{BB962C8B-B14F-4D97-AF65-F5344CB8AC3E}">
        <p14:creationId xmlns:p14="http://schemas.microsoft.com/office/powerpoint/2010/main" val="231916349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re et sous-titre">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Titre et sous-titre">
      <a:majorFont>
        <a:latin typeface="Gill Sans"/>
        <a:ea typeface="ヒラギノ角ゴ ProN W3"/>
        <a:cs typeface="ヒラギノ角ゴ ProN W3"/>
      </a:majorFont>
      <a:minorFont>
        <a:latin typeface="Gill Sans"/>
        <a:ea typeface="ヒラギノ角ゴ ProN W3"/>
        <a:cs typeface="ヒラギノ角ゴ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re et sous-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itre et puces">
  <a:themeElements>
    <a:clrScheme name="Titre et pu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re et puces">
      <a:majorFont>
        <a:latin typeface="Gill Sans"/>
        <a:ea typeface="ヒラギノ角ゴ ProN W3"/>
        <a:cs typeface="ヒラギノ角ゴ ProN W3"/>
      </a:majorFont>
      <a:minorFont>
        <a:latin typeface="Gill Sans"/>
        <a:ea typeface="ヒラギノ角ゴ ProN W3"/>
        <a:cs typeface="ヒラギノ角ゴ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re et pu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1032</Words>
  <Application>Microsoft Macintosh PowerPoint</Application>
  <PresentationFormat>Grand écran</PresentationFormat>
  <Paragraphs>109</Paragraphs>
  <Slides>9</Slides>
  <Notes>7</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9</vt:i4>
      </vt:variant>
    </vt:vector>
  </HeadingPairs>
  <TitlesOfParts>
    <vt:vector size="20" baseType="lpstr">
      <vt:lpstr>ＭＳ Ｐゴシック</vt:lpstr>
      <vt:lpstr>ＭＳ Ｐゴシック</vt:lpstr>
      <vt:lpstr>ヒラギノ角ゴ ProN W3</vt:lpstr>
      <vt:lpstr>Arial</vt:lpstr>
      <vt:lpstr>Calibri</vt:lpstr>
      <vt:lpstr>Century Gothic</vt:lpstr>
      <vt:lpstr>Gill Sans</vt:lpstr>
      <vt:lpstr>Times New Roman</vt:lpstr>
      <vt:lpstr>Titre et sous-titre</vt:lpstr>
      <vt:lpstr>2_Titre et puces</vt:lpstr>
      <vt:lpstr>Photo Editor Photo</vt:lpstr>
      <vt:lpstr>Présentation PowerPoint</vt:lpstr>
      <vt:lpstr>Présentation PowerPoint</vt:lpstr>
      <vt:lpstr>Présentation PowerPoint</vt:lpstr>
      <vt:lpstr>Trois systèmes de régulation des émotions  (les trois cercles)</vt:lpstr>
      <vt:lpstr>Présentation PowerPoint</vt:lpstr>
      <vt:lpstr>Présentation PowerPoint</vt:lpstr>
      <vt:lpstr>Présentation PowerPoint</vt:lpstr>
      <vt:lpstr>le cerveau nouveau:  cortex frontal et système parasympathique</vt:lpstr>
      <vt:lpstr>Le Rythme Respiratoire Apaisant (RRA)        Soothing Breathing Rhythm (SBR)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GHEYSEN francis</dc:creator>
  <cp:lastModifiedBy>Jerome Raynal</cp:lastModifiedBy>
  <cp:revision>4</cp:revision>
  <dcterms:created xsi:type="dcterms:W3CDTF">2020-11-19T18:18:23Z</dcterms:created>
  <dcterms:modified xsi:type="dcterms:W3CDTF">2020-11-20T16:56:08Z</dcterms:modified>
</cp:coreProperties>
</file>